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media/image5.jpg" ContentType="image/gif"/>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71" r:id="rId1"/>
    <p:sldMasterId id="2147483684" r:id="rId2"/>
    <p:sldMasterId id="2147483694" r:id="rId3"/>
  </p:sldMasterIdLst>
  <p:notesMasterIdLst>
    <p:notesMasterId r:id="rId30"/>
  </p:notesMasterIdLst>
  <p:handoutMasterIdLst>
    <p:handoutMasterId r:id="rId31"/>
  </p:handoutMasterIdLst>
  <p:sldIdLst>
    <p:sldId id="256" r:id="rId4"/>
    <p:sldId id="258" r:id="rId5"/>
    <p:sldId id="342" r:id="rId6"/>
    <p:sldId id="289" r:id="rId7"/>
    <p:sldId id="311" r:id="rId8"/>
    <p:sldId id="261" r:id="rId9"/>
    <p:sldId id="290" r:id="rId10"/>
    <p:sldId id="431" r:id="rId11"/>
    <p:sldId id="404" r:id="rId12"/>
    <p:sldId id="405" r:id="rId13"/>
    <p:sldId id="406" r:id="rId14"/>
    <p:sldId id="434" r:id="rId15"/>
    <p:sldId id="257" r:id="rId16"/>
    <p:sldId id="408" r:id="rId17"/>
    <p:sldId id="479" r:id="rId18"/>
    <p:sldId id="316" r:id="rId19"/>
    <p:sldId id="467" r:id="rId20"/>
    <p:sldId id="283" r:id="rId21"/>
    <p:sldId id="334" r:id="rId22"/>
    <p:sldId id="320" r:id="rId23"/>
    <p:sldId id="319" r:id="rId24"/>
    <p:sldId id="468" r:id="rId25"/>
    <p:sldId id="284" r:id="rId26"/>
    <p:sldId id="373" r:id="rId27"/>
    <p:sldId id="339" r:id="rId28"/>
    <p:sldId id="340" r:id="rId29"/>
  </p:sldIdLst>
  <p:sldSz cx="9144000" cy="5143500" type="screen16x9"/>
  <p:notesSz cx="9947275" cy="6858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FF"/>
    <a:srgbClr val="883D0B"/>
    <a:srgbClr val="0FB6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60" autoAdjust="0"/>
    <p:restoredTop sz="94660"/>
  </p:normalViewPr>
  <p:slideViewPr>
    <p:cSldViewPr snapToGrid="0">
      <p:cViewPr varScale="1">
        <p:scale>
          <a:sx n="119" d="100"/>
          <a:sy n="119" d="100"/>
        </p:scale>
        <p:origin x="-324" y="-10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commentAuthors" Target="commentAuthor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4310486" cy="344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5634487" y="1"/>
            <a:ext cx="4310486" cy="344091"/>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2019/11/11</a:t>
            </a:fld>
            <a:endParaRPr lang="zh-CN" altLang="en-US"/>
          </a:p>
        </p:txBody>
      </p:sp>
      <p:sp>
        <p:nvSpPr>
          <p:cNvPr id="4" name="页脚占位符 3"/>
          <p:cNvSpPr>
            <a:spLocks noGrp="1"/>
          </p:cNvSpPr>
          <p:nvPr>
            <p:ph type="ftr" sz="quarter" idx="2"/>
          </p:nvPr>
        </p:nvSpPr>
        <p:spPr>
          <a:xfrm>
            <a:off x="0" y="6513910"/>
            <a:ext cx="4310486" cy="34409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5634487" y="6513910"/>
            <a:ext cx="4310486" cy="344090"/>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27276220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4310486" cy="344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5634487" y="1"/>
            <a:ext cx="4310486" cy="344091"/>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t>2019/11/11</a:t>
            </a:fld>
            <a:endParaRPr lang="zh-CN" altLang="en-US"/>
          </a:p>
        </p:txBody>
      </p:sp>
      <p:sp>
        <p:nvSpPr>
          <p:cNvPr id="4" name="幻灯片图像占位符 3"/>
          <p:cNvSpPr>
            <a:spLocks noGrp="1" noRot="1" noChangeAspect="1"/>
          </p:cNvSpPr>
          <p:nvPr>
            <p:ph type="sldImg" idx="2"/>
          </p:nvPr>
        </p:nvSpPr>
        <p:spPr>
          <a:xfrm>
            <a:off x="2916238" y="857250"/>
            <a:ext cx="4114800" cy="23145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994728" y="3300412"/>
            <a:ext cx="7957820" cy="2700338"/>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6513910"/>
            <a:ext cx="4310486" cy="34409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5634487" y="6513910"/>
            <a:ext cx="4310486" cy="344090"/>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t>‹#›</a:t>
            </a:fld>
            <a:endParaRPr lang="zh-CN" altLang="en-US"/>
          </a:p>
        </p:txBody>
      </p:sp>
    </p:spTree>
    <p:extLst>
      <p:ext uri="{BB962C8B-B14F-4D97-AF65-F5344CB8AC3E}">
        <p14:creationId xmlns:p14="http://schemas.microsoft.com/office/powerpoint/2010/main" val="11790161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916238" y="857250"/>
            <a:ext cx="4114800" cy="2314575"/>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1</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916238" y="857250"/>
            <a:ext cx="4114800" cy="2314575"/>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916238" y="857250"/>
            <a:ext cx="4114800" cy="2314575"/>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916238" y="857250"/>
            <a:ext cx="4114800" cy="2314575"/>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13</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916238" y="857250"/>
            <a:ext cx="4114800" cy="2314575"/>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
        <p:nvSpPr>
          <p:cNvPr id="3" name="文本框 18"/>
          <p:cNvSpPr txBox="1"/>
          <p:nvPr userDrawn="1"/>
        </p:nvSpPr>
        <p:spPr>
          <a:xfrm>
            <a:off x="484292" y="-44503"/>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宋体" panose="02010600030101010101" pitchFamily="2" charset="-122"/>
                <a:ea typeface="宋体" panose="02010600030101010101" pitchFamily="2" charset="-122"/>
              </a:rPr>
              <a:t>导入新知</a:t>
            </a:r>
          </a:p>
        </p:txBody>
      </p:sp>
    </p:spTree>
    <p:extLst>
      <p:ext uri="{BB962C8B-B14F-4D97-AF65-F5344CB8AC3E}">
        <p14:creationId xmlns:p14="http://schemas.microsoft.com/office/powerpoint/2010/main" val="741129511"/>
      </p:ext>
    </p:extLst>
  </p:cSld>
  <p:clrMapOvr>
    <a:masterClrMapping/>
  </p:clrMapOvr>
  <p:transition spd="slow" advTm="0">
    <p:fade/>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143000" y="1390893"/>
            <a:ext cx="6858000" cy="1242039"/>
          </a:xfrm>
          <a:prstGeom prst="rect">
            <a:avLst/>
          </a:prstGeom>
        </p:spPr>
        <p:txBody>
          <a:bodyPr anchor="b">
            <a:normAutofit/>
          </a:bodyPr>
          <a:lstStyle>
            <a:lvl1pPr algn="ctr">
              <a:defRPr sz="5400" b="0"/>
            </a:lvl1pPr>
          </a:lstStyle>
          <a:p>
            <a:r>
              <a:rPr lang="zh-CN" altLang="en-US" dirty="0"/>
              <a:t>单击此处编辑标题</a:t>
            </a:r>
          </a:p>
        </p:txBody>
      </p:sp>
      <p:sp>
        <p:nvSpPr>
          <p:cNvPr id="3" name="副标题 2"/>
          <p:cNvSpPr>
            <a:spLocks noGrp="1"/>
          </p:cNvSpPr>
          <p:nvPr>
            <p:ph type="subTitle" idx="1"/>
          </p:nvPr>
        </p:nvSpPr>
        <p:spPr>
          <a:xfrm>
            <a:off x="1143000" y="2702001"/>
            <a:ext cx="6858000" cy="1242039"/>
          </a:xfrm>
          <a:prstGeom prst="rect">
            <a:avLst/>
          </a:prstGeom>
        </p:spPr>
        <p:txBody>
          <a:bodyPr>
            <a:normAutofit/>
          </a:bodyPr>
          <a:lstStyle>
            <a:lvl1pPr marL="0" indent="0" algn="ctr">
              <a:buNone/>
              <a:defRPr sz="135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dirty="0"/>
              <a:t>单击此处编辑母版副标题样式</a:t>
            </a:r>
          </a:p>
        </p:txBody>
      </p:sp>
      <p:sp>
        <p:nvSpPr>
          <p:cNvPr id="4" name="日期占位符 3"/>
          <p:cNvSpPr>
            <a:spLocks noGrp="1"/>
          </p:cNvSpPr>
          <p:nvPr>
            <p:ph type="dt" sz="half" idx="10"/>
          </p:nvPr>
        </p:nvSpPr>
        <p:spPr>
          <a:xfrm>
            <a:off x="628650" y="4768096"/>
            <a:ext cx="2057400" cy="273892"/>
          </a:xfrm>
          <a:prstGeom prst="rect">
            <a:avLst/>
          </a:prstGeom>
        </p:spPr>
        <p:txBody>
          <a:bodyPr/>
          <a:lstStyle/>
          <a:p>
            <a:fld id="{D997B5FA-0921-464F-AAE1-844C04324D75}" type="datetimeFigureOut">
              <a:rPr lang="zh-CN" altLang="en-US" smtClean="0">
                <a:solidFill>
                  <a:prstClr val="black"/>
                </a:solidFill>
              </a:rPr>
              <a:pPr/>
              <a:t>2019/11/11</a:t>
            </a:fld>
            <a:endParaRPr lang="zh-CN" altLang="en-US" dirty="0">
              <a:solidFill>
                <a:prstClr val="black"/>
              </a:solidFill>
            </a:endParaRPr>
          </a:p>
        </p:txBody>
      </p:sp>
      <p:sp>
        <p:nvSpPr>
          <p:cNvPr id="5" name="页脚占位符 4"/>
          <p:cNvSpPr>
            <a:spLocks noGrp="1"/>
          </p:cNvSpPr>
          <p:nvPr>
            <p:ph type="ftr" sz="quarter" idx="11"/>
          </p:nvPr>
        </p:nvSpPr>
        <p:spPr>
          <a:xfrm>
            <a:off x="3028950" y="4768096"/>
            <a:ext cx="3086100" cy="273892"/>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457950" y="4768096"/>
            <a:ext cx="2057400" cy="273892"/>
          </a:xfrm>
          <a:prstGeom prst="rect">
            <a:avLst/>
          </a:prstGeom>
        </p:spPr>
        <p:txBody>
          <a:bodyPr/>
          <a:lstStyle/>
          <a:p>
            <a:fld id="{565CE74E-AB26-4998-AD42-012C4C1AD076}"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2457733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92"/>
            <a:ext cx="7886700" cy="994346"/>
          </a:xfrm>
          <a:prstGeom prst="rect">
            <a:avLst/>
          </a:prstGeom>
        </p:spPr>
        <p:txBody>
          <a:bodyPr anchor="ctr" anchorCtr="0"/>
          <a:lstStyle/>
          <a:p>
            <a:r>
              <a:rPr lang="zh-CN" altLang="en-US" dirty="0"/>
              <a:t>单击此处编辑母版标题样式</a:t>
            </a:r>
          </a:p>
        </p:txBody>
      </p:sp>
      <p:sp>
        <p:nvSpPr>
          <p:cNvPr id="3" name="内容占位符 2"/>
          <p:cNvSpPr>
            <a:spLocks noGrp="1"/>
          </p:cNvSpPr>
          <p:nvPr>
            <p:ph idx="1"/>
          </p:nvPr>
        </p:nvSpPr>
        <p:spPr>
          <a:xfrm>
            <a:off x="628650" y="1369458"/>
            <a:ext cx="7886700" cy="3264074"/>
          </a:xfrm>
          <a:prstGeom prst="rect">
            <a:avLst/>
          </a:prstGeom>
        </p:spPr>
        <p:txBody>
          <a:bodyPr/>
          <a:lstStyle>
            <a:lvl1pPr>
              <a:defRPr sz="1800"/>
            </a:lvl1pPr>
            <a:lvl2pPr>
              <a:defRPr sz="1500"/>
            </a:lvl2pPr>
            <a:lvl3pPr>
              <a:defRPr sz="1350"/>
            </a:lvl3pPr>
            <a:lvl4pPr>
              <a:defRPr sz="1350"/>
            </a:lvl4pPr>
            <a:lvl5pPr>
              <a:defRPr sz="135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a:xfrm>
            <a:off x="628650" y="4768096"/>
            <a:ext cx="2057400" cy="273892"/>
          </a:xfrm>
          <a:prstGeom prst="rect">
            <a:avLst/>
          </a:prstGeom>
        </p:spPr>
        <p:txBody>
          <a:bodyPr/>
          <a:lstStyle/>
          <a:p>
            <a:fld id="{760FBDFE-C587-4B4C-A407-44438C67B59E}" type="datetimeFigureOut">
              <a:rPr lang="zh-CN" altLang="en-US" smtClean="0">
                <a:solidFill>
                  <a:prstClr val="black"/>
                </a:solidFill>
              </a:rPr>
              <a:pPr/>
              <a:t>2019/11/11</a:t>
            </a:fld>
            <a:endParaRPr lang="zh-CN" altLang="en-US" dirty="0">
              <a:solidFill>
                <a:prstClr val="black"/>
              </a:solidFill>
            </a:endParaRPr>
          </a:p>
        </p:txBody>
      </p:sp>
      <p:sp>
        <p:nvSpPr>
          <p:cNvPr id="5" name="页脚占位符 4"/>
          <p:cNvSpPr>
            <a:spLocks noGrp="1"/>
          </p:cNvSpPr>
          <p:nvPr>
            <p:ph type="ftr" sz="quarter" idx="11"/>
          </p:nvPr>
        </p:nvSpPr>
        <p:spPr>
          <a:xfrm>
            <a:off x="3028950" y="4768096"/>
            <a:ext cx="3086100" cy="273892"/>
          </a:xfrm>
          <a:prstGeom prst="rect">
            <a:avLst/>
          </a:prstGeom>
        </p:spPr>
        <p:txBody>
          <a:bodyPr/>
          <a:lstStyle/>
          <a:p>
            <a:endParaRPr lang="zh-CN" altLang="en-US" dirty="0">
              <a:solidFill>
                <a:prstClr val="black"/>
              </a:solidFill>
            </a:endParaRPr>
          </a:p>
        </p:txBody>
      </p:sp>
      <p:sp>
        <p:nvSpPr>
          <p:cNvPr id="6" name="灯片编号占位符 5"/>
          <p:cNvSpPr>
            <a:spLocks noGrp="1"/>
          </p:cNvSpPr>
          <p:nvPr>
            <p:ph type="sldNum" sz="quarter" idx="12"/>
          </p:nvPr>
        </p:nvSpPr>
        <p:spPr>
          <a:xfrm>
            <a:off x="6457950" y="4768096"/>
            <a:ext cx="2057400" cy="273892"/>
          </a:xfrm>
          <a:prstGeom prst="rect">
            <a:avLst/>
          </a:prstGeom>
        </p:spPr>
        <p:txBody>
          <a:bodyPr/>
          <a:lstStyle/>
          <a:p>
            <a:fld id="{49AE70B2-8BF9-45C0-BB95-33D1B9D3A854}"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7221423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1_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92"/>
            <a:ext cx="7886700" cy="994346"/>
          </a:xfrm>
          <a:prstGeom prst="rect">
            <a:avLst/>
          </a:prstGeom>
        </p:spPr>
        <p:txBody>
          <a:bodyPr/>
          <a:lstStyle/>
          <a:p>
            <a:r>
              <a:rPr lang="zh-CN" altLang="en-US"/>
              <a:t>单击此处编辑母版标题样式</a:t>
            </a:r>
          </a:p>
        </p:txBody>
      </p:sp>
      <p:sp>
        <p:nvSpPr>
          <p:cNvPr id="3" name="表格占位符 2"/>
          <p:cNvSpPr>
            <a:spLocks noGrp="1"/>
          </p:cNvSpPr>
          <p:nvPr>
            <p:ph type="tbl" idx="1"/>
          </p:nvPr>
        </p:nvSpPr>
        <p:spPr>
          <a:xfrm>
            <a:off x="628650" y="1369458"/>
            <a:ext cx="7886700" cy="3264074"/>
          </a:xfrm>
          <a:prstGeom prst="rect">
            <a:avLst/>
          </a:prstGeom>
        </p:spPr>
        <p:txBody>
          <a:bodyPr/>
          <a:lstStyle/>
          <a:p>
            <a:endParaRPr lang="zh-CN" altLang="en-US"/>
          </a:p>
        </p:txBody>
      </p:sp>
      <p:sp>
        <p:nvSpPr>
          <p:cNvPr id="4" name="日期占位符 3"/>
          <p:cNvSpPr>
            <a:spLocks noGrp="1"/>
          </p:cNvSpPr>
          <p:nvPr>
            <p:ph type="dt" sz="half" idx="10"/>
          </p:nvPr>
        </p:nvSpPr>
        <p:spPr>
          <a:xfrm>
            <a:off x="628650" y="4768096"/>
            <a:ext cx="2057400" cy="273892"/>
          </a:xfrm>
          <a:prstGeom prst="rect">
            <a:avLst/>
          </a:prstGeom>
        </p:spPr>
        <p:txBody>
          <a:bodyPr/>
          <a:lstStyle/>
          <a:p>
            <a:endParaRPr lang="zh-CN" altLang="en-US" dirty="0">
              <a:solidFill>
                <a:prstClr val="black"/>
              </a:solidFill>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a:xfrm>
            <a:off x="3028950" y="4768096"/>
            <a:ext cx="3086100" cy="273892"/>
          </a:xfrm>
          <a:prstGeom prst="rect">
            <a:avLst/>
          </a:prstGeom>
        </p:spPr>
        <p:txBody>
          <a:bodyPr/>
          <a:lstStyle/>
          <a:p>
            <a:endParaRPr lang="zh-CN" altLang="en-US" dirty="0">
              <a:solidFill>
                <a:prstClr val="black"/>
              </a:solidFill>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a:xfrm>
            <a:off x="6457950" y="4768096"/>
            <a:ext cx="2057400" cy="273892"/>
          </a:xfrm>
          <a:prstGeom prst="rect">
            <a:avLst/>
          </a:prstGeom>
        </p:spPr>
        <p:txBody>
          <a:bodyPr/>
          <a:lstStyle/>
          <a:p>
            <a:fld id="{9A0DB2DC-4C9A-4742-B13C-FB6460FD3503}" type="slidenum">
              <a:rPr lang="zh-CN" altLang="en-US" dirty="0">
                <a:solidFill>
                  <a:prstClr val="black"/>
                </a:solidFill>
                <a:latin typeface="Arial" panose="020B0604020202020204" pitchFamily="34" charset="0"/>
                <a:ea typeface="宋体" panose="02010600030101010101" pitchFamily="2" charset="-122"/>
              </a:rPr>
              <a:pPr/>
              <a:t>‹#›</a:t>
            </a:fld>
            <a:endParaRPr lang="zh-CN" altLang="en-US" dirty="0">
              <a:solidFill>
                <a:prstClr val="black"/>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3863876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Tree>
    <p:extLst>
      <p:ext uri="{BB962C8B-B14F-4D97-AF65-F5344CB8AC3E}">
        <p14:creationId xmlns:p14="http://schemas.microsoft.com/office/powerpoint/2010/main" val="1633165059"/>
      </p:ext>
    </p:extLst>
  </p:cSld>
  <p:clrMapOvr>
    <a:masterClrMapping/>
  </p:clrMapOvr>
  <p:transition spd="slow" advTm="0">
    <p:fade/>
  </p:transition>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4"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
        <p:nvSpPr>
          <p:cNvPr id="5" name="日期占位符 1"/>
          <p:cNvSpPr>
            <a:spLocks noGrp="1"/>
          </p:cNvSpPr>
          <p:nvPr>
            <p:ph type="dt" sz="half" idx="10"/>
          </p:nvPr>
        </p:nvSpPr>
        <p:spPr>
          <a:xfrm>
            <a:off x="838200" y="6357859"/>
            <a:ext cx="2743200" cy="364395"/>
          </a:xfrm>
        </p:spPr>
        <p:txBody>
          <a:bodyPr/>
          <a:lstStyle>
            <a:lvl1pPr>
              <a:spcBef>
                <a:spcPts val="0"/>
              </a:spcBef>
              <a:spcAft>
                <a:spcPts val="0"/>
              </a:spcAft>
              <a:defRPr noProof="1">
                <a:latin typeface="Arial" panose="020B0604020202020204" pitchFamily="34" charset="0"/>
                <a:ea typeface="宋体" panose="02010600030101010101" pitchFamily="2" charset="-122"/>
              </a:defRPr>
            </a:lvl1pPr>
          </a:lstStyle>
          <a:p>
            <a:pPr defTabSz="685800">
              <a:defRPr/>
            </a:pPr>
            <a:fld id="{DE992C8C-F093-4FD8-8873-42F5D5B5915D}" type="datetimeFigureOut">
              <a:rPr lang="zh-CN" altLang="en-US" sz="1350">
                <a:solidFill>
                  <a:prstClr val="black"/>
                </a:solidFill>
              </a:rPr>
              <a:pPr defTabSz="685800">
                <a:defRPr/>
              </a:pPr>
              <a:t>2019/11/11</a:t>
            </a:fld>
            <a:endParaRPr lang="zh-CN" altLang="en-US" sz="1350">
              <a:solidFill>
                <a:prstClr val="black"/>
              </a:solidFill>
              <a:latin typeface=""/>
              <a:ea typeface="+mn-ea"/>
            </a:endParaRPr>
          </a:p>
        </p:txBody>
      </p:sp>
      <p:sp>
        <p:nvSpPr>
          <p:cNvPr id="6" name="页脚占位符 2"/>
          <p:cNvSpPr>
            <a:spLocks noGrp="1"/>
          </p:cNvSpPr>
          <p:nvPr>
            <p:ph type="ftr" sz="quarter" idx="11"/>
          </p:nvPr>
        </p:nvSpPr>
        <p:spPr>
          <a:xfrm>
            <a:off x="4038600" y="6357859"/>
            <a:ext cx="4114800" cy="364395"/>
          </a:xfrm>
        </p:spPr>
        <p:txBody>
          <a:bodyPr/>
          <a:lstStyle>
            <a:lvl1pPr>
              <a:spcBef>
                <a:spcPts val="0"/>
              </a:spcBef>
              <a:spcAft>
                <a:spcPts val="0"/>
              </a:spcAft>
              <a:defRPr noProof="1">
                <a:latin typeface="+mn-lt"/>
                <a:ea typeface="+mn-ea"/>
              </a:defRPr>
            </a:lvl1pPr>
          </a:lstStyle>
          <a:p>
            <a:pPr defTabSz="685800">
              <a:defRPr/>
            </a:pPr>
            <a:endParaRPr lang="zh-CN" altLang="en-US" sz="1350">
              <a:solidFill>
                <a:prstClr val="black"/>
              </a:solidFill>
            </a:endParaRPr>
          </a:p>
        </p:txBody>
      </p:sp>
      <p:sp>
        <p:nvSpPr>
          <p:cNvPr id="7" name="灯片编号占位符 3"/>
          <p:cNvSpPr>
            <a:spLocks noGrp="1"/>
          </p:cNvSpPr>
          <p:nvPr>
            <p:ph type="sldNum" sz="quarter" idx="12"/>
          </p:nvPr>
        </p:nvSpPr>
        <p:spPr>
          <a:xfrm>
            <a:off x="8610600" y="6357859"/>
            <a:ext cx="2743200" cy="364395"/>
          </a:xfrm>
        </p:spPr>
        <p:txBody>
          <a:bodyPr/>
          <a:lstStyle>
            <a:lvl1pPr>
              <a:spcBef>
                <a:spcPts val="0"/>
              </a:spcBef>
              <a:spcAft>
                <a:spcPts val="0"/>
              </a:spcAft>
              <a:defRPr noProof="1">
                <a:latin typeface="Arial" panose="020B0604020202020204" pitchFamily="34" charset="0"/>
                <a:ea typeface="宋体" panose="02010600030101010101" pitchFamily="2" charset="-122"/>
              </a:defRPr>
            </a:lvl1pPr>
          </a:lstStyle>
          <a:p>
            <a:pPr defTabSz="685800">
              <a:defRPr/>
            </a:pPr>
            <a:fld id="{BBC06761-3C82-4EBB-ABA8-C6146A0EBDEA}" type="slidenum">
              <a:rPr lang="zh-CN" altLang="en-US" sz="1350">
                <a:solidFill>
                  <a:prstClr val="black"/>
                </a:solidFill>
              </a:rPr>
              <a:pPr defTabSz="685800">
                <a:defRPr/>
              </a:pPr>
              <a:t>‹#›</a:t>
            </a:fld>
            <a:endParaRPr lang="zh-CN" altLang="en-US" sz="1350">
              <a:solidFill>
                <a:prstClr val="black"/>
              </a:solidFill>
              <a:latin typeface=""/>
              <a:ea typeface="+mn-ea"/>
            </a:endParaRPr>
          </a:p>
        </p:txBody>
      </p:sp>
    </p:spTree>
    <p:extLst>
      <p:ext uri="{BB962C8B-B14F-4D97-AF65-F5344CB8AC3E}">
        <p14:creationId xmlns:p14="http://schemas.microsoft.com/office/powerpoint/2010/main" val="2675208431"/>
      </p:ext>
    </p:extLst>
  </p:cSld>
  <p:clrMapOvr>
    <a:masterClrMapping/>
  </p:clrMapOvr>
  <p:transition spd="slow">
    <p:random/>
  </p:transition>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Tree>
    <p:extLst>
      <p:ext uri="{BB962C8B-B14F-4D97-AF65-F5344CB8AC3E}">
        <p14:creationId xmlns:p14="http://schemas.microsoft.com/office/powerpoint/2010/main" val="1137625354"/>
      </p:ext>
    </p:extLst>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7358866"/>
      </p:ext>
    </p:extLst>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标题和表格">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4812087"/>
      </p:ext>
    </p:extLst>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内页">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1292356"/>
      </p:ext>
    </p:extLst>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内页">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1332633"/>
      </p:ext>
    </p:extLst>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4"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
        <p:nvSpPr>
          <p:cNvPr id="5" name="日期占位符 1"/>
          <p:cNvSpPr>
            <a:spLocks noGrp="1"/>
          </p:cNvSpPr>
          <p:nvPr>
            <p:ph type="dt" sz="half" idx="10"/>
          </p:nvPr>
        </p:nvSpPr>
        <p:spPr>
          <a:xfrm>
            <a:off x="838200" y="6357859"/>
            <a:ext cx="2743200" cy="364395"/>
          </a:xfrm>
        </p:spPr>
        <p:txBody>
          <a:bodyPr/>
          <a:lstStyle>
            <a:lvl1pPr>
              <a:spcBef>
                <a:spcPts val="0"/>
              </a:spcBef>
              <a:spcAft>
                <a:spcPts val="0"/>
              </a:spcAft>
              <a:defRPr noProof="1">
                <a:latin typeface="Arial" panose="020B0604020202020204" pitchFamily="34" charset="0"/>
                <a:ea typeface="宋体" panose="02010600030101010101" pitchFamily="2" charset="-122"/>
              </a:defRPr>
            </a:lvl1pPr>
          </a:lstStyle>
          <a:p>
            <a:pPr defTabSz="685800">
              <a:defRPr/>
            </a:pPr>
            <a:fld id="{DE992C8C-F093-4FD8-8873-42F5D5B5915D}" type="datetimeFigureOut">
              <a:rPr lang="zh-CN" altLang="en-US" sz="1350">
                <a:solidFill>
                  <a:prstClr val="black"/>
                </a:solidFill>
              </a:rPr>
              <a:pPr defTabSz="685800">
                <a:defRPr/>
              </a:pPr>
              <a:t>2019/11/11</a:t>
            </a:fld>
            <a:endParaRPr lang="zh-CN" altLang="en-US" sz="1350">
              <a:solidFill>
                <a:prstClr val="black"/>
              </a:solidFill>
              <a:latin typeface=""/>
              <a:ea typeface="+mn-ea"/>
            </a:endParaRPr>
          </a:p>
        </p:txBody>
      </p:sp>
      <p:sp>
        <p:nvSpPr>
          <p:cNvPr id="6" name="页脚占位符 2"/>
          <p:cNvSpPr>
            <a:spLocks noGrp="1"/>
          </p:cNvSpPr>
          <p:nvPr>
            <p:ph type="ftr" sz="quarter" idx="11"/>
          </p:nvPr>
        </p:nvSpPr>
        <p:spPr>
          <a:xfrm>
            <a:off x="4038600" y="6357859"/>
            <a:ext cx="4114800" cy="364395"/>
          </a:xfrm>
        </p:spPr>
        <p:txBody>
          <a:bodyPr/>
          <a:lstStyle>
            <a:lvl1pPr>
              <a:spcBef>
                <a:spcPts val="0"/>
              </a:spcBef>
              <a:spcAft>
                <a:spcPts val="0"/>
              </a:spcAft>
              <a:defRPr noProof="1">
                <a:latin typeface="+mn-lt"/>
                <a:ea typeface="+mn-ea"/>
              </a:defRPr>
            </a:lvl1pPr>
          </a:lstStyle>
          <a:p>
            <a:pPr defTabSz="685800">
              <a:defRPr/>
            </a:pPr>
            <a:endParaRPr lang="zh-CN" altLang="en-US" sz="1350">
              <a:solidFill>
                <a:prstClr val="black"/>
              </a:solidFill>
            </a:endParaRPr>
          </a:p>
        </p:txBody>
      </p:sp>
      <p:sp>
        <p:nvSpPr>
          <p:cNvPr id="7" name="灯片编号占位符 3"/>
          <p:cNvSpPr>
            <a:spLocks noGrp="1"/>
          </p:cNvSpPr>
          <p:nvPr>
            <p:ph type="sldNum" sz="quarter" idx="12"/>
          </p:nvPr>
        </p:nvSpPr>
        <p:spPr>
          <a:xfrm>
            <a:off x="8610600" y="6357859"/>
            <a:ext cx="2743200" cy="364395"/>
          </a:xfrm>
        </p:spPr>
        <p:txBody>
          <a:bodyPr/>
          <a:lstStyle>
            <a:lvl1pPr>
              <a:spcBef>
                <a:spcPts val="0"/>
              </a:spcBef>
              <a:spcAft>
                <a:spcPts val="0"/>
              </a:spcAft>
              <a:defRPr noProof="1">
                <a:latin typeface="Arial" panose="020B0604020202020204" pitchFamily="34" charset="0"/>
                <a:ea typeface="宋体" panose="02010600030101010101" pitchFamily="2" charset="-122"/>
              </a:defRPr>
            </a:lvl1pPr>
          </a:lstStyle>
          <a:p>
            <a:pPr defTabSz="685800">
              <a:defRPr/>
            </a:pPr>
            <a:fld id="{BBC06761-3C82-4EBB-ABA8-C6146A0EBDEA}" type="slidenum">
              <a:rPr lang="zh-CN" altLang="en-US" sz="1350">
                <a:solidFill>
                  <a:prstClr val="black"/>
                </a:solidFill>
              </a:rPr>
              <a:pPr defTabSz="685800">
                <a:defRPr/>
              </a:pPr>
              <a:t>‹#›</a:t>
            </a:fld>
            <a:endParaRPr lang="zh-CN" altLang="en-US" sz="1350">
              <a:solidFill>
                <a:prstClr val="black"/>
              </a:solidFill>
              <a:latin typeface=""/>
              <a:ea typeface="+mn-ea"/>
            </a:endParaRPr>
          </a:p>
        </p:txBody>
      </p:sp>
      <p:sp>
        <p:nvSpPr>
          <p:cNvPr id="8" name="文本框 18"/>
          <p:cNvSpPr txBox="1"/>
          <p:nvPr userDrawn="1"/>
        </p:nvSpPr>
        <p:spPr>
          <a:xfrm>
            <a:off x="484292" y="-52454"/>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宋体" panose="02010600030101010101" pitchFamily="2" charset="-122"/>
                <a:ea typeface="宋体" panose="02010600030101010101" pitchFamily="2" charset="-122"/>
              </a:rPr>
              <a:t>素养目标</a:t>
            </a:r>
          </a:p>
        </p:txBody>
      </p:sp>
    </p:spTree>
    <p:extLst>
      <p:ext uri="{BB962C8B-B14F-4D97-AF65-F5344CB8AC3E}">
        <p14:creationId xmlns:p14="http://schemas.microsoft.com/office/powerpoint/2010/main" val="1314223414"/>
      </p:ext>
    </p:extLst>
  </p:cSld>
  <p:clrMapOvr>
    <a:masterClrMapping/>
  </p:clrMapOvr>
  <p:transition spd="slow">
    <p:random/>
  </p:transition>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89834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78198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45315899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8172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
        <p:nvSpPr>
          <p:cNvPr id="3" name="文本框 18"/>
          <p:cNvSpPr txBox="1"/>
          <p:nvPr userDrawn="1"/>
        </p:nvSpPr>
        <p:spPr>
          <a:xfrm>
            <a:off x="484292" y="-44503"/>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宋体" panose="02010600030101010101" pitchFamily="2" charset="-122"/>
                <a:ea typeface="宋体" panose="02010600030101010101" pitchFamily="2" charset="-122"/>
              </a:rPr>
              <a:t>探究新知</a:t>
            </a:r>
          </a:p>
        </p:txBody>
      </p:sp>
    </p:spTree>
    <p:extLst>
      <p:ext uri="{BB962C8B-B14F-4D97-AF65-F5344CB8AC3E}">
        <p14:creationId xmlns:p14="http://schemas.microsoft.com/office/powerpoint/2010/main" val="897855259"/>
      </p:ext>
    </p:extLst>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文本框 18"/>
          <p:cNvSpPr txBox="1"/>
          <p:nvPr userDrawn="1"/>
        </p:nvSpPr>
        <p:spPr>
          <a:xfrm>
            <a:off x="484292" y="-52454"/>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宋体" panose="02010600030101010101" pitchFamily="2" charset="-122"/>
                <a:ea typeface="宋体" panose="02010600030101010101" pitchFamily="2" charset="-122"/>
              </a:rPr>
              <a:t>巩固练习</a:t>
            </a:r>
          </a:p>
        </p:txBody>
      </p:sp>
    </p:spTree>
    <p:extLst>
      <p:ext uri="{BB962C8B-B14F-4D97-AF65-F5344CB8AC3E}">
        <p14:creationId xmlns:p14="http://schemas.microsoft.com/office/powerpoint/2010/main" val="2346680827"/>
      </p:ext>
    </p:extLst>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表格">
    <p:spTree>
      <p:nvGrpSpPr>
        <p:cNvPr id="1" name=""/>
        <p:cNvGrpSpPr/>
        <p:nvPr/>
      </p:nvGrpSpPr>
      <p:grpSpPr>
        <a:xfrm>
          <a:off x="0" y="0"/>
          <a:ext cx="0" cy="0"/>
          <a:chOff x="0" y="0"/>
          <a:chExt cx="0" cy="0"/>
        </a:xfrm>
      </p:grpSpPr>
      <p:sp>
        <p:nvSpPr>
          <p:cNvPr id="7" name="文本框 18"/>
          <p:cNvSpPr txBox="1"/>
          <p:nvPr userDrawn="1"/>
        </p:nvSpPr>
        <p:spPr>
          <a:xfrm>
            <a:off x="484292" y="-44503"/>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宋体" panose="02010600030101010101" pitchFamily="2" charset="-122"/>
                <a:ea typeface="宋体" panose="02010600030101010101" pitchFamily="2" charset="-122"/>
              </a:rPr>
              <a:t>课堂检测</a:t>
            </a:r>
          </a:p>
        </p:txBody>
      </p:sp>
    </p:spTree>
    <p:extLst>
      <p:ext uri="{BB962C8B-B14F-4D97-AF65-F5344CB8AC3E}">
        <p14:creationId xmlns:p14="http://schemas.microsoft.com/office/powerpoint/2010/main" val="1871032111"/>
      </p:ext>
    </p:extLst>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内页">
    <p:bg>
      <p:bgPr>
        <a:solidFill>
          <a:schemeClr val="bg1"/>
        </a:solidFill>
        <a:effectLst/>
      </p:bgPr>
    </p:bg>
    <p:spTree>
      <p:nvGrpSpPr>
        <p:cNvPr id="1" name=""/>
        <p:cNvGrpSpPr/>
        <p:nvPr/>
      </p:nvGrpSpPr>
      <p:grpSpPr>
        <a:xfrm>
          <a:off x="0" y="0"/>
          <a:ext cx="0" cy="0"/>
          <a:chOff x="0" y="0"/>
          <a:chExt cx="0" cy="0"/>
        </a:xfrm>
      </p:grpSpPr>
      <p:sp>
        <p:nvSpPr>
          <p:cNvPr id="5" name="文本框 18"/>
          <p:cNvSpPr txBox="1"/>
          <p:nvPr userDrawn="1"/>
        </p:nvSpPr>
        <p:spPr>
          <a:xfrm>
            <a:off x="484292" y="-12699"/>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Segoe Print" panose="02000600000000000000" charset="0"/>
                <a:ea typeface="Segoe Print" panose="02000600000000000000" charset="0"/>
              </a:rPr>
              <a:t>课堂小结</a:t>
            </a:r>
          </a:p>
        </p:txBody>
      </p:sp>
    </p:spTree>
    <p:extLst>
      <p:ext uri="{BB962C8B-B14F-4D97-AF65-F5344CB8AC3E}">
        <p14:creationId xmlns:p14="http://schemas.microsoft.com/office/powerpoint/2010/main" val="3469582645"/>
      </p:ext>
    </p:extLst>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内页">
    <p:bg>
      <p:bgPr>
        <a:solidFill>
          <a:schemeClr val="bg1"/>
        </a:solidFill>
        <a:effectLst/>
      </p:bgPr>
    </p:bg>
    <p:spTree>
      <p:nvGrpSpPr>
        <p:cNvPr id="1" name=""/>
        <p:cNvGrpSpPr/>
        <p:nvPr/>
      </p:nvGrpSpPr>
      <p:grpSpPr>
        <a:xfrm>
          <a:off x="0" y="0"/>
          <a:ext cx="0" cy="0"/>
          <a:chOff x="0" y="0"/>
          <a:chExt cx="0" cy="0"/>
        </a:xfrm>
      </p:grpSpPr>
      <p:sp>
        <p:nvSpPr>
          <p:cNvPr id="5" name="文本框 18"/>
          <p:cNvSpPr txBox="1"/>
          <p:nvPr userDrawn="1"/>
        </p:nvSpPr>
        <p:spPr>
          <a:xfrm>
            <a:off x="484292" y="-12699"/>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Segoe Print" panose="02000600000000000000" charset="0"/>
                <a:ea typeface="Segoe Print" panose="02000600000000000000" charset="0"/>
              </a:rPr>
              <a:t>课后作业</a:t>
            </a:r>
          </a:p>
        </p:txBody>
      </p:sp>
    </p:spTree>
    <p:extLst>
      <p:ext uri="{BB962C8B-B14F-4D97-AF65-F5344CB8AC3E}">
        <p14:creationId xmlns:p14="http://schemas.microsoft.com/office/powerpoint/2010/main" val="1675474635"/>
      </p:ext>
    </p:extLst>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43458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01905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image" Target="../media/image2.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1.png"/><Relationship Id="rId5" Type="http://schemas.openxmlformats.org/officeDocument/2006/relationships/slideLayout" Target="../slideLayouts/slideLayout17.xml"/><Relationship Id="rId10"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7" name="图片 3"/>
          <p:cNvPicPr>
            <a:picLocks noChangeAspect="1"/>
          </p:cNvPicPr>
          <p:nvPr/>
        </p:nvPicPr>
        <p:blipFill>
          <a:blip r:embed="rId14"/>
          <a:srcRect/>
          <a:stretch>
            <a:fillRect/>
          </a:stretch>
        </p:blipFill>
        <p:spPr bwMode="auto">
          <a:xfrm>
            <a:off x="8009970" y="44337"/>
            <a:ext cx="1080008" cy="425618"/>
          </a:xfrm>
          <a:prstGeom prst="rect">
            <a:avLst/>
          </a:prstGeom>
          <a:noFill/>
          <a:ln w="9525">
            <a:noFill/>
            <a:miter lim="800000"/>
            <a:headEnd/>
            <a:tailEnd/>
          </a:ln>
        </p:spPr>
      </p:pic>
      <p:cxnSp>
        <p:nvCxnSpPr>
          <p:cNvPr id="5" name="直线连接符 10"/>
          <p:cNvCxnSpPr/>
          <p:nvPr/>
        </p:nvCxnSpPr>
        <p:spPr>
          <a:xfrm>
            <a:off x="1588" y="407062"/>
            <a:ext cx="200660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6" name="Freeform 74"/>
          <p:cNvSpPr>
            <a:spLocks noChangeAspect="1" noEditPoints="1"/>
          </p:cNvSpPr>
          <p:nvPr/>
        </p:nvSpPr>
        <p:spPr bwMode="auto">
          <a:xfrm>
            <a:off x="96041" y="55536"/>
            <a:ext cx="360363" cy="319088"/>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a:defRPr/>
            </a:pPr>
            <a:endParaRPr lang="en-US" dirty="0">
              <a:solidFill>
                <a:srgbClr val="000000"/>
              </a:solidFill>
              <a:latin typeface="黑体" panose="02010609060101010101" pitchFamily="49" charset="-122"/>
              <a:ea typeface="黑体" panose="02010609060101010101" pitchFamily="49" charset="-122"/>
            </a:endParaRPr>
          </a:p>
        </p:txBody>
      </p:sp>
      <p:sp>
        <p:nvSpPr>
          <p:cNvPr id="7" name="文本框 1"/>
          <p:cNvSpPr txBox="1">
            <a:spLocks noChangeArrowheads="1"/>
          </p:cNvSpPr>
          <p:nvPr/>
        </p:nvSpPr>
        <p:spPr bwMode="auto">
          <a:xfrm>
            <a:off x="5302102" y="0"/>
            <a:ext cx="27703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685800"/>
            <a:r>
              <a:rPr lang="en-US" altLang="zh-CN" sz="2000" b="1" dirty="0">
                <a:solidFill>
                  <a:srgbClr val="F07474">
                    <a:lumMod val="50000"/>
                  </a:srgbClr>
                </a:solidFill>
                <a:latin typeface="宋体" pitchFamily="2" charset="-122"/>
              </a:rPr>
              <a:t>11.4 </a:t>
            </a:r>
            <a:r>
              <a:rPr lang="zh-CN" altLang="en-US" sz="2000" b="1" dirty="0">
                <a:solidFill>
                  <a:srgbClr val="F07474">
                    <a:lumMod val="50000"/>
                  </a:srgbClr>
                </a:solidFill>
                <a:latin typeface="宋体" pitchFamily="2" charset="-122"/>
              </a:rPr>
              <a:t>机械能及其转化</a:t>
            </a:r>
            <a:r>
              <a:rPr lang="en-US" altLang="zh-CN" sz="2000" b="1" dirty="0">
                <a:solidFill>
                  <a:srgbClr val="F07474">
                    <a:lumMod val="50000"/>
                  </a:srgbClr>
                </a:solidFill>
                <a:latin typeface="宋体" pitchFamily="2" charset="-122"/>
                <a:ea typeface="宋体" pitchFamily="2" charset="-122"/>
              </a:rPr>
              <a:t>/</a:t>
            </a:r>
            <a:endParaRPr lang="zh-CN" altLang="en-US" sz="2000" b="1" dirty="0">
              <a:solidFill>
                <a:srgbClr val="F07474">
                  <a:lumMod val="50000"/>
                </a:srgbClr>
              </a:solidFill>
            </a:endParaRPr>
          </a:p>
        </p:txBody>
      </p:sp>
      <p:grpSp>
        <p:nvGrpSpPr>
          <p:cNvPr id="12" name="组合 11"/>
          <p:cNvGrpSpPr/>
          <p:nvPr/>
        </p:nvGrpSpPr>
        <p:grpSpPr>
          <a:xfrm>
            <a:off x="265282" y="4786685"/>
            <a:ext cx="8881099" cy="356815"/>
            <a:chOff x="265282" y="4786685"/>
            <a:chExt cx="8881099" cy="356815"/>
          </a:xfrm>
        </p:grpSpPr>
        <p:pic>
          <p:nvPicPr>
            <p:cNvPr id="13" name="Picture 2"/>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8789566" y="4786685"/>
              <a:ext cx="356815" cy="356815"/>
            </a:xfrm>
            <a:prstGeom prst="rect">
              <a:avLst/>
            </a:prstGeom>
            <a:noFill/>
            <a:ln>
              <a:noFill/>
            </a:ln>
            <a:effectLst>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4" name="直接连接符 13"/>
            <p:cNvCxnSpPr/>
            <p:nvPr userDrawn="1"/>
          </p:nvCxnSpPr>
          <p:spPr>
            <a:xfrm>
              <a:off x="265282" y="5051419"/>
              <a:ext cx="8623906" cy="1"/>
            </a:xfrm>
            <a:prstGeom prst="line">
              <a:avLst/>
            </a:prstGeom>
            <a:noFill/>
            <a:ln w="28575" cap="flat" cmpd="sng" algn="ctr">
              <a:solidFill>
                <a:srgbClr val="FFC000">
                  <a:lumMod val="60000"/>
                  <a:lumOff val="40000"/>
                </a:srgbClr>
              </a:solidFill>
              <a:prstDash val="solid"/>
              <a:miter lim="800000"/>
              <a:headEnd type="triangle" w="med" len="med"/>
              <a:tailEnd type="none" w="med" len="med"/>
            </a:ln>
            <a:effectLst/>
          </p:spPr>
        </p:cxnSp>
        <p:cxnSp>
          <p:nvCxnSpPr>
            <p:cNvPr id="15" name="直接连接符 14"/>
            <p:cNvCxnSpPr/>
            <p:nvPr userDrawn="1"/>
          </p:nvCxnSpPr>
          <p:spPr>
            <a:xfrm flipH="1" flipV="1">
              <a:off x="265282" y="5011664"/>
              <a:ext cx="8592469" cy="0"/>
            </a:xfrm>
            <a:prstGeom prst="line">
              <a:avLst/>
            </a:prstGeom>
            <a:noFill/>
            <a:ln w="19050" cap="flat" cmpd="sng" algn="ctr">
              <a:solidFill>
                <a:srgbClr val="5B9BD5">
                  <a:lumMod val="75000"/>
                </a:srgbClr>
              </a:solidFill>
              <a:prstDash val="solid"/>
              <a:miter lim="800000"/>
              <a:headEnd type="none" w="med" len="med"/>
              <a:tailEnd type="triangle" w="med" len="med"/>
            </a:ln>
            <a:effectLst/>
          </p:spPr>
        </p:cxnSp>
      </p:grpSp>
    </p:spTree>
    <p:extLst>
      <p:ext uri="{BB962C8B-B14F-4D97-AF65-F5344CB8AC3E}">
        <p14:creationId xmlns:p14="http://schemas.microsoft.com/office/powerpoint/2010/main" val="1027982456"/>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Lst>
  <p:transition spd="slow">
    <p:random/>
  </p:transition>
  <p:hf sldNum="0" hdr="0" ftr="0" dt="0"/>
  <p:txStyles>
    <p:titleStyle>
      <a:lvl1pPr algn="ctr" rtl="0" eaLnBrk="0" fontAlgn="base" hangingPunct="0">
        <a:spcBef>
          <a:spcPct val="0"/>
        </a:spcBef>
        <a:spcAft>
          <a:spcPct val="0"/>
        </a:spcAft>
        <a:defRPr sz="3300" kern="1200">
          <a:solidFill>
            <a:schemeClr val="tx1"/>
          </a:solidFill>
          <a:latin typeface="Arial" panose="020B0604020202020204" pitchFamily="34" charset="0"/>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rtl="0" eaLnBrk="0" fontAlgn="base" hangingPunct="0">
        <a:spcBef>
          <a:spcPct val="19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mn-cs"/>
        </a:defRPr>
      </a:lvl1pPr>
      <a:lvl2pPr marL="557530" indent="-214630" algn="l" rtl="0" eaLnBrk="0" fontAlgn="base" hangingPunct="0">
        <a:spcBef>
          <a:spcPct val="19000"/>
        </a:spcBef>
        <a:spcAft>
          <a:spcPct val="0"/>
        </a:spcAft>
        <a:buFont typeface="Arial" panose="020B0604020202020204" pitchFamily="34" charset="0"/>
        <a:buChar char="–"/>
        <a:defRPr sz="2100" kern="1200">
          <a:solidFill>
            <a:schemeClr val="tx1"/>
          </a:solidFill>
          <a:latin typeface="Arial" panose="020B0604020202020204" pitchFamily="34" charset="0"/>
          <a:ea typeface="+mn-ea"/>
          <a:cs typeface="+mn-cs"/>
        </a:defRPr>
      </a:lvl2pPr>
      <a:lvl3pPr marL="857250" indent="-171450" algn="l" rtl="0" eaLnBrk="0" fontAlgn="base" hangingPunct="0">
        <a:spcBef>
          <a:spcPct val="19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3pPr>
      <a:lvl4pPr marL="1200150" indent="-171450" algn="l" rtl="0" eaLnBrk="0" fontAlgn="base" hangingPunct="0">
        <a:spcBef>
          <a:spcPct val="19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4pPr>
      <a:lvl5pPr marL="1543050" indent="-171450" algn="l" rtl="0" eaLnBrk="0" fontAlgn="base" hangingPunct="0">
        <a:spcBef>
          <a:spcPct val="19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5pPr>
      <a:lvl6pPr marL="18865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7" name="图片 3"/>
          <p:cNvPicPr>
            <a:picLocks noChangeAspect="1"/>
          </p:cNvPicPr>
          <p:nvPr/>
        </p:nvPicPr>
        <p:blipFill>
          <a:blip r:embed="rId11"/>
          <a:srcRect/>
          <a:stretch>
            <a:fillRect/>
          </a:stretch>
        </p:blipFill>
        <p:spPr bwMode="auto">
          <a:xfrm>
            <a:off x="8009970" y="44337"/>
            <a:ext cx="1080008" cy="425618"/>
          </a:xfrm>
          <a:prstGeom prst="rect">
            <a:avLst/>
          </a:prstGeom>
          <a:noFill/>
          <a:ln w="9525">
            <a:noFill/>
            <a:miter lim="800000"/>
            <a:headEnd/>
            <a:tailEnd/>
          </a:ln>
        </p:spPr>
      </p:pic>
      <p:grpSp>
        <p:nvGrpSpPr>
          <p:cNvPr id="8" name="组合 7"/>
          <p:cNvGrpSpPr/>
          <p:nvPr/>
        </p:nvGrpSpPr>
        <p:grpSpPr>
          <a:xfrm>
            <a:off x="265282" y="4786685"/>
            <a:ext cx="8881099" cy="356815"/>
            <a:chOff x="265282" y="4786685"/>
            <a:chExt cx="8881099" cy="356815"/>
          </a:xfrm>
        </p:grpSpPr>
        <p:pic>
          <p:nvPicPr>
            <p:cNvPr id="9" name="Picture 2"/>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8789566" y="4786685"/>
              <a:ext cx="356815" cy="356815"/>
            </a:xfrm>
            <a:prstGeom prst="rect">
              <a:avLst/>
            </a:prstGeom>
            <a:noFill/>
            <a:ln>
              <a:noFill/>
            </a:ln>
            <a:effectLst>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0" name="直接连接符 9"/>
            <p:cNvCxnSpPr/>
            <p:nvPr userDrawn="1"/>
          </p:nvCxnSpPr>
          <p:spPr>
            <a:xfrm>
              <a:off x="265282" y="5051419"/>
              <a:ext cx="8623906" cy="1"/>
            </a:xfrm>
            <a:prstGeom prst="line">
              <a:avLst/>
            </a:prstGeom>
            <a:ln w="28575">
              <a:solidFill>
                <a:schemeClr val="accent4">
                  <a:lumMod val="60000"/>
                  <a:lumOff val="40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flipH="1" flipV="1">
              <a:off x="265282" y="5011664"/>
              <a:ext cx="8592469" cy="0"/>
            </a:xfrm>
            <a:prstGeom prst="line">
              <a:avLst/>
            </a:prstGeom>
            <a:ln w="19050">
              <a:solidFill>
                <a:schemeClr val="accent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3" name="文本框 1"/>
          <p:cNvSpPr txBox="1">
            <a:spLocks noChangeArrowheads="1"/>
          </p:cNvSpPr>
          <p:nvPr userDrawn="1"/>
        </p:nvSpPr>
        <p:spPr bwMode="auto">
          <a:xfrm>
            <a:off x="5302102" y="0"/>
            <a:ext cx="27703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685800"/>
            <a:r>
              <a:rPr lang="en-US" altLang="zh-CN" sz="2000" b="1" dirty="0">
                <a:solidFill>
                  <a:srgbClr val="F07474">
                    <a:lumMod val="50000"/>
                  </a:srgbClr>
                </a:solidFill>
                <a:latin typeface="宋体" pitchFamily="2" charset="-122"/>
              </a:rPr>
              <a:t>11.4 </a:t>
            </a:r>
            <a:r>
              <a:rPr lang="zh-CN" altLang="en-US" sz="2000" b="1" dirty="0">
                <a:solidFill>
                  <a:srgbClr val="F07474">
                    <a:lumMod val="50000"/>
                  </a:srgbClr>
                </a:solidFill>
                <a:latin typeface="宋体" pitchFamily="2" charset="-122"/>
              </a:rPr>
              <a:t>机械能及其转化</a:t>
            </a:r>
            <a:r>
              <a:rPr lang="en-US" altLang="zh-CN" sz="2000" b="1" dirty="0">
                <a:solidFill>
                  <a:srgbClr val="F07474">
                    <a:lumMod val="50000"/>
                  </a:srgbClr>
                </a:solidFill>
                <a:latin typeface="宋体" pitchFamily="2" charset="-122"/>
                <a:ea typeface="宋体" pitchFamily="2" charset="-122"/>
              </a:rPr>
              <a:t>/</a:t>
            </a:r>
            <a:endParaRPr lang="zh-CN" altLang="en-US" sz="2000" b="1" dirty="0">
              <a:solidFill>
                <a:srgbClr val="F07474">
                  <a:lumMod val="50000"/>
                </a:srgbClr>
              </a:solidFill>
            </a:endParaRPr>
          </a:p>
        </p:txBody>
      </p:sp>
    </p:spTree>
    <p:extLst>
      <p:ext uri="{BB962C8B-B14F-4D97-AF65-F5344CB8AC3E}">
        <p14:creationId xmlns:p14="http://schemas.microsoft.com/office/powerpoint/2010/main" val="40621123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Lst>
  <p:transition spd="slow">
    <p:random/>
  </p:transition>
  <p:hf sldNum="0" hdr="0" ftr="0" dt="0"/>
  <p:txStyles>
    <p:titleStyle>
      <a:lvl1pPr algn="ctr" rtl="0" eaLnBrk="0" fontAlgn="base" hangingPunct="0">
        <a:spcBef>
          <a:spcPct val="0"/>
        </a:spcBef>
        <a:spcAft>
          <a:spcPct val="0"/>
        </a:spcAft>
        <a:defRPr sz="3300" kern="1200">
          <a:solidFill>
            <a:schemeClr val="tx1"/>
          </a:solidFill>
          <a:latin typeface="Arial" panose="020B0604020202020204" pitchFamily="34" charset="0"/>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rtl="0" eaLnBrk="0" fontAlgn="base" hangingPunct="0">
        <a:spcBef>
          <a:spcPct val="19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mn-cs"/>
        </a:defRPr>
      </a:lvl1pPr>
      <a:lvl2pPr marL="557530" indent="-214630" algn="l" rtl="0" eaLnBrk="0" fontAlgn="base" hangingPunct="0">
        <a:spcBef>
          <a:spcPct val="19000"/>
        </a:spcBef>
        <a:spcAft>
          <a:spcPct val="0"/>
        </a:spcAft>
        <a:buFont typeface="Arial" panose="020B0604020202020204" pitchFamily="34" charset="0"/>
        <a:buChar char="–"/>
        <a:defRPr sz="2100" kern="1200">
          <a:solidFill>
            <a:schemeClr val="tx1"/>
          </a:solidFill>
          <a:latin typeface="Arial" panose="020B0604020202020204" pitchFamily="34" charset="0"/>
          <a:ea typeface="+mn-ea"/>
          <a:cs typeface="+mn-cs"/>
        </a:defRPr>
      </a:lvl2pPr>
      <a:lvl3pPr marL="857250" indent="-171450" algn="l" rtl="0" eaLnBrk="0" fontAlgn="base" hangingPunct="0">
        <a:spcBef>
          <a:spcPct val="19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3pPr>
      <a:lvl4pPr marL="1200150" indent="-171450" algn="l" rtl="0" eaLnBrk="0" fontAlgn="base" hangingPunct="0">
        <a:spcBef>
          <a:spcPct val="19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4pPr>
      <a:lvl5pPr marL="1543050" indent="-171450" algn="l" rtl="0" eaLnBrk="0" fontAlgn="base" hangingPunct="0">
        <a:spcBef>
          <a:spcPct val="19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5pPr>
      <a:lvl6pPr marL="18865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456418"/>
      </p:ext>
    </p:extLst>
  </p:cSld>
  <p:clrMap bg1="lt1" tx1="dk1" bg2="lt2" tx2="dk2" accent1="accent1" accent2="accent2" accent3="accent3" accent4="accent4" accent5="accent5" accent6="accent6" hlink="hlink" folHlink="folHlink"/>
  <p:sldLayoutIdLst>
    <p:sldLayoutId id="2147483695" r:id="rId1"/>
    <p:sldLayoutId id="2147483696"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1.png"/><Relationship Id="rId5" Type="http://schemas.openxmlformats.org/officeDocument/2006/relationships/image" Target="../media/image3.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9.xml"/><Relationship Id="rId6" Type="http://schemas.openxmlformats.org/officeDocument/2006/relationships/image" Target="../media/image11.png"/><Relationship Id="rId5" Type="http://schemas.openxmlformats.org/officeDocument/2006/relationships/image" Target="../media/image17.GIF"/><Relationship Id="rId4" Type="http://schemas.openxmlformats.org/officeDocument/2006/relationships/image" Target="../media/image16.GIF"/></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hyperlink" Target="&#29233;&#21098;&#36753;-&#27700;&#33021;&#21644;&#39118;&#33021;.mp4" TargetMode="External"/><Relationship Id="rId1" Type="http://schemas.openxmlformats.org/officeDocument/2006/relationships/slideLayout" Target="../slideLayouts/slideLayout3.xml"/><Relationship Id="rId6" Type="http://schemas.openxmlformats.org/officeDocument/2006/relationships/image" Target="../media/image12.gif"/><Relationship Id="rId5" Type="http://schemas.openxmlformats.org/officeDocument/2006/relationships/image" Target="../media/image20.jpeg"/><Relationship Id="rId4" Type="http://schemas.openxmlformats.org/officeDocument/2006/relationships/hyperlink" Target="&#27700;&#33021;&#21644;&#39118;&#33021;.mp4"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gi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2.tif"/><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3.tif"/><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4.tif"/><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5.tif"/><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8" Type="http://schemas.openxmlformats.org/officeDocument/2006/relationships/tags" Target="../tags/tag17.xml"/><Relationship Id="rId3" Type="http://schemas.openxmlformats.org/officeDocument/2006/relationships/tags" Target="../tags/tag12.xml"/><Relationship Id="rId7" Type="http://schemas.openxmlformats.org/officeDocument/2006/relationships/tags" Target="../tags/tag16.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9"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7.GIF"/><Relationship Id="rId1" Type="http://schemas.openxmlformats.org/officeDocument/2006/relationships/slideLayout" Target="../slideLayouts/slideLayout3.xml"/><Relationship Id="rId4" Type="http://schemas.openxmlformats.org/officeDocument/2006/relationships/image" Target="../media/image9.GIF"/></Relationships>
</file>

<file path=ppt/slides/_rels/slide6.xml.rels><?xml version="1.0" encoding="UTF-8" standalone="yes"?>
<Relationships xmlns="http://schemas.openxmlformats.org/package/2006/relationships"><Relationship Id="rId3" Type="http://schemas.openxmlformats.org/officeDocument/2006/relationships/hyperlink" Target="&#28378;&#25670;.swf"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12.gif"/><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hyperlink" Target="&#21333;&#25670;.swf"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2.gif"/><Relationship Id="rId5" Type="http://schemas.openxmlformats.org/officeDocument/2006/relationships/image" Target="../media/image11.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24377;&#24615;&#21183;&#33021;&#19982;&#21160;&#33021;&#30340;&#36716;&#21270;2.mp4" TargetMode="Externa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12.gif"/></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GIF"/><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70" y="0"/>
            <a:ext cx="9145270" cy="5143500"/>
          </a:xfrm>
          <a:prstGeom prst="rect">
            <a:avLst/>
          </a:prstGeom>
        </p:spPr>
      </p:pic>
      <p:sp>
        <p:nvSpPr>
          <p:cNvPr id="6" name="标题 5"/>
          <p:cNvSpPr>
            <a:spLocks noGrp="1"/>
          </p:cNvSpPr>
          <p:nvPr>
            <p:ph type="ctrTitle"/>
            <p:custDataLst>
              <p:tags r:id="rId2"/>
            </p:custDataLst>
          </p:nvPr>
        </p:nvSpPr>
        <p:spPr>
          <a:xfrm>
            <a:off x="685800" y="1080770"/>
            <a:ext cx="7772400" cy="2214880"/>
          </a:xfrm>
        </p:spPr>
        <p:txBody>
          <a:bodyPr>
            <a:noAutofit/>
          </a:bodyPr>
          <a:lstStyle/>
          <a:p>
            <a:pPr algn="ctr" fontAlgn="base">
              <a:lnSpc>
                <a:spcPct val="110000"/>
              </a:lnSpc>
              <a:buClrTx/>
              <a:buSzTx/>
              <a:buFontTx/>
            </a:pPr>
            <a:r>
              <a:rPr lang="zh-CN" altLang="en-US" sz="4400" b="1" dirty="0">
                <a:solidFill>
                  <a:srgbClr val="FFFF00"/>
                </a:solidFill>
                <a:latin typeface="宋体" panose="02010600030101010101" pitchFamily="2" charset="-122"/>
                <a:ea typeface="宋体" panose="02010600030101010101" pitchFamily="2" charset="-122"/>
                <a:cs typeface="+mn-cs"/>
              </a:rPr>
              <a:t/>
            </a:r>
            <a:br>
              <a:rPr lang="zh-CN" altLang="en-US" sz="4400" b="1" dirty="0">
                <a:solidFill>
                  <a:srgbClr val="FFFF00"/>
                </a:solidFill>
                <a:latin typeface="宋体" panose="02010600030101010101" pitchFamily="2" charset="-122"/>
                <a:ea typeface="宋体" panose="02010600030101010101" pitchFamily="2" charset="-122"/>
                <a:cs typeface="+mn-cs"/>
              </a:rPr>
            </a:br>
            <a:r>
              <a:rPr lang="zh-CN" altLang="en-US" sz="4400" b="1" dirty="0">
                <a:solidFill>
                  <a:srgbClr val="FFFF00"/>
                </a:solidFill>
                <a:latin typeface="宋体" panose="02010600030101010101" pitchFamily="2" charset="-122"/>
                <a:ea typeface="宋体" panose="02010600030101010101" pitchFamily="2" charset="-122"/>
                <a:cs typeface="+mn-cs"/>
              </a:rPr>
              <a:t>第十一章  功和机械能</a:t>
            </a:r>
            <a:br>
              <a:rPr lang="zh-CN" altLang="en-US" sz="4400" b="1" dirty="0">
                <a:solidFill>
                  <a:srgbClr val="FFFF00"/>
                </a:solidFill>
                <a:latin typeface="宋体" panose="02010600030101010101" pitchFamily="2" charset="-122"/>
                <a:ea typeface="宋体" panose="02010600030101010101" pitchFamily="2" charset="-122"/>
                <a:cs typeface="+mn-cs"/>
              </a:rPr>
            </a:br>
            <a:r>
              <a:rPr lang="zh-CN" altLang="en-US" sz="4400" b="1" dirty="0">
                <a:solidFill>
                  <a:srgbClr val="FFFF00"/>
                </a:solidFill>
                <a:latin typeface="宋体" panose="02010600030101010101" pitchFamily="2" charset="-122"/>
                <a:ea typeface="宋体" panose="02010600030101010101" pitchFamily="2" charset="-122"/>
                <a:cs typeface="+mn-cs"/>
              </a:rPr>
              <a:t/>
            </a:r>
            <a:br>
              <a:rPr lang="zh-CN" altLang="en-US" sz="4400" b="1" dirty="0">
                <a:solidFill>
                  <a:srgbClr val="FFFF00"/>
                </a:solidFill>
                <a:latin typeface="宋体" panose="02010600030101010101" pitchFamily="2" charset="-122"/>
                <a:ea typeface="宋体" panose="02010600030101010101" pitchFamily="2" charset="-122"/>
                <a:cs typeface="+mn-cs"/>
              </a:rPr>
            </a:br>
            <a:r>
              <a:rPr lang="zh-CN" altLang="en-US" sz="4400" b="1" dirty="0">
                <a:solidFill>
                  <a:srgbClr val="FFFF00"/>
                </a:solidFill>
                <a:latin typeface="宋体" panose="02010600030101010101" pitchFamily="2" charset="-122"/>
                <a:ea typeface="宋体" panose="02010600030101010101" pitchFamily="2" charset="-122"/>
                <a:cs typeface="+mn-cs"/>
              </a:rPr>
              <a:t>第</a:t>
            </a:r>
            <a:r>
              <a:rPr lang="en-US" altLang="zh-CN" sz="4400" b="1" dirty="0">
                <a:solidFill>
                  <a:srgbClr val="FFFF00"/>
                </a:solidFill>
                <a:latin typeface="宋体" panose="02010600030101010101" pitchFamily="2" charset="-122"/>
                <a:ea typeface="宋体" panose="02010600030101010101" pitchFamily="2" charset="-122"/>
                <a:cs typeface="+mn-cs"/>
              </a:rPr>
              <a:t>4</a:t>
            </a:r>
            <a:r>
              <a:rPr lang="zh-CN" altLang="en-US" sz="4400" b="1" dirty="0">
                <a:solidFill>
                  <a:srgbClr val="FFFF00"/>
                </a:solidFill>
                <a:latin typeface="宋体" panose="02010600030101010101" pitchFamily="2" charset="-122"/>
                <a:ea typeface="宋体" panose="02010600030101010101" pitchFamily="2" charset="-122"/>
                <a:cs typeface="+mn-cs"/>
              </a:rPr>
              <a:t>节  机械能及其转化</a:t>
            </a:r>
          </a:p>
        </p:txBody>
      </p:sp>
      <p:grpSp>
        <p:nvGrpSpPr>
          <p:cNvPr id="8" name="组合 7"/>
          <p:cNvGrpSpPr/>
          <p:nvPr/>
        </p:nvGrpSpPr>
        <p:grpSpPr>
          <a:xfrm>
            <a:off x="-1270" y="11731"/>
            <a:ext cx="9046845" cy="684530"/>
            <a:chOff x="93" y="29"/>
            <a:chExt cx="14247" cy="1078"/>
          </a:xfrm>
        </p:grpSpPr>
        <p:pic>
          <p:nvPicPr>
            <p:cNvPr id="9" name="图片 3"/>
            <p:cNvPicPr>
              <a:picLocks noChangeAspect="1"/>
            </p:cNvPicPr>
            <p:nvPr userDrawn="1"/>
          </p:nvPicPr>
          <p:blipFill>
            <a:blip r:embed="rId6"/>
            <a:srcRect/>
            <a:stretch>
              <a:fillRect/>
            </a:stretch>
          </p:blipFill>
          <p:spPr bwMode="auto">
            <a:xfrm>
              <a:off x="11604" y="29"/>
              <a:ext cx="2736" cy="1078"/>
            </a:xfrm>
            <a:prstGeom prst="rect">
              <a:avLst/>
            </a:prstGeom>
            <a:noFill/>
            <a:ln w="9525">
              <a:noFill/>
              <a:miter lim="800000"/>
              <a:headEnd/>
              <a:tailEnd/>
            </a:ln>
          </p:spPr>
        </p:pic>
        <p:sp>
          <p:nvSpPr>
            <p:cNvPr id="10" name="文本框 1"/>
            <p:cNvSpPr txBox="1"/>
            <p:nvPr/>
          </p:nvSpPr>
          <p:spPr>
            <a:xfrm>
              <a:off x="93" y="29"/>
              <a:ext cx="5258" cy="628"/>
            </a:xfrm>
            <a:prstGeom prst="rect">
              <a:avLst/>
            </a:prstGeom>
            <a:solidFill>
              <a:srgbClr val="0066CC"/>
            </a:solidFill>
            <a:ln w="9525">
              <a:noFill/>
            </a:ln>
          </p:spPr>
          <p:txBody>
            <a:bodyPr wrap="square" anchor="t">
              <a:spAutoFit/>
            </a:bodyPr>
            <a:lstStyle/>
            <a:p>
              <a:pPr eaLnBrk="0" fontAlgn="base" hangingPunct="0">
                <a:spcBef>
                  <a:spcPct val="0"/>
                </a:spcBef>
                <a:spcAft>
                  <a:spcPct val="0"/>
                </a:spcAft>
                <a:buFont typeface="Arial" panose="020B0604020202020204" pitchFamily="34" charset="0"/>
                <a:buNone/>
              </a:pPr>
              <a:r>
                <a:rPr lang="zh-CN" altLang="en-US" sz="2000" b="1" dirty="0">
                  <a:solidFill>
                    <a:prstClr val="white"/>
                  </a:solidFill>
                  <a:latin typeface="宋体" panose="02010600030101010101" pitchFamily="2" charset="-122"/>
                  <a:ea typeface="宋体" panose="02010600030101010101" pitchFamily="2" charset="-122"/>
                </a:rPr>
                <a:t>人教版 物理 八年级 下册</a:t>
              </a:r>
            </a:p>
          </p:txBody>
        </p:sp>
      </p:gr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Line 2"/>
          <p:cNvSpPr>
            <a:spLocks noChangeShapeType="1"/>
          </p:cNvSpPr>
          <p:nvPr/>
        </p:nvSpPr>
        <p:spPr bwMode="auto">
          <a:xfrm>
            <a:off x="4792345" y="3999548"/>
            <a:ext cx="2514600" cy="0"/>
          </a:xfrm>
          <a:prstGeom prst="line">
            <a:avLst/>
          </a:prstGeom>
          <a:noFill/>
          <a:ln w="9525">
            <a:solidFill>
              <a:srgbClr val="993300"/>
            </a:solidFill>
            <a:round/>
          </a:ln>
          <a:effectLst/>
          <a:scene3d>
            <a:camera prst="legacyObliqueTopRight"/>
            <a:lightRig rig="legacyFlat3" dir="b"/>
          </a:scene3d>
          <a:sp3d extrusionH="430200" prstMaterial="legacyMatte">
            <a:bevelT w="13500" h="13500" prst="angle"/>
            <a:bevelB w="13500" h="13500" prst="angle"/>
            <a:extrusionClr>
              <a:srgbClr val="993300"/>
            </a:extrusionClr>
          </a:sp3d>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flatTx/>
          </a:bodyPr>
          <a:lstStyle/>
          <a:p>
            <a:endParaRPr lang="zh-CN" altLang="en-US" sz="1350"/>
          </a:p>
        </p:txBody>
      </p:sp>
      <p:grpSp>
        <p:nvGrpSpPr>
          <p:cNvPr id="40963" name="Group 3"/>
          <p:cNvGrpSpPr/>
          <p:nvPr/>
        </p:nvGrpSpPr>
        <p:grpSpPr bwMode="auto">
          <a:xfrm rot="-336813">
            <a:off x="5318284" y="2646760"/>
            <a:ext cx="1188244" cy="1188244"/>
            <a:chOff x="975" y="210"/>
            <a:chExt cx="998" cy="998"/>
          </a:xfrm>
        </p:grpSpPr>
        <p:sp>
          <p:nvSpPr>
            <p:cNvPr id="40964" name="Oval 4"/>
            <p:cNvSpPr>
              <a:spLocks noChangeArrowheads="1"/>
            </p:cNvSpPr>
            <p:nvPr/>
          </p:nvSpPr>
          <p:spPr bwMode="auto">
            <a:xfrm>
              <a:off x="975" y="210"/>
              <a:ext cx="998" cy="998"/>
            </a:xfrm>
            <a:prstGeom prst="ellipse">
              <a:avLst/>
            </a:prstGeom>
            <a:solidFill>
              <a:srgbClr val="FF0000"/>
            </a:solidFill>
            <a:ln w="9525">
              <a:solidFill>
                <a:srgbClr val="FF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b="1">
                <a:latin typeface="楷体" panose="02010609060101010101" charset="-122"/>
                <a:ea typeface="楷体" panose="02010609060101010101" charset="-122"/>
              </a:endParaRPr>
            </a:p>
          </p:txBody>
        </p:sp>
        <p:sp>
          <p:nvSpPr>
            <p:cNvPr id="40965" name="Freeform 5"/>
            <p:cNvSpPr/>
            <p:nvPr/>
          </p:nvSpPr>
          <p:spPr bwMode="auto">
            <a:xfrm>
              <a:off x="1152" y="274"/>
              <a:ext cx="131" cy="814"/>
            </a:xfrm>
            <a:custGeom>
              <a:avLst/>
              <a:gdLst>
                <a:gd name="T0" fmla="*/ 73 w 131"/>
                <a:gd name="T1" fmla="*/ 0 h 814"/>
                <a:gd name="T2" fmla="*/ 119 w 131"/>
                <a:gd name="T3" fmla="*/ 430 h 814"/>
                <a:gd name="T4" fmla="*/ 0 w 131"/>
                <a:gd name="T5" fmla="*/ 814 h 814"/>
              </a:gdLst>
              <a:ahLst/>
              <a:cxnLst>
                <a:cxn ang="0">
                  <a:pos x="T0" y="T1"/>
                </a:cxn>
                <a:cxn ang="0">
                  <a:pos x="T2" y="T3"/>
                </a:cxn>
                <a:cxn ang="0">
                  <a:pos x="T4" y="T5"/>
                </a:cxn>
              </a:cxnLst>
              <a:rect l="0" t="0" r="r" b="b"/>
              <a:pathLst>
                <a:path w="131" h="814">
                  <a:moveTo>
                    <a:pt x="73" y="0"/>
                  </a:moveTo>
                  <a:cubicBezTo>
                    <a:pt x="79" y="72"/>
                    <a:pt x="131" y="294"/>
                    <a:pt x="119" y="430"/>
                  </a:cubicBezTo>
                  <a:cubicBezTo>
                    <a:pt x="107" y="566"/>
                    <a:pt x="25" y="734"/>
                    <a:pt x="0" y="814"/>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b="1">
                <a:latin typeface="楷体" panose="02010609060101010101" charset="-122"/>
                <a:ea typeface="楷体" panose="02010609060101010101" charset="-122"/>
              </a:endParaRPr>
            </a:p>
          </p:txBody>
        </p:sp>
        <p:sp>
          <p:nvSpPr>
            <p:cNvPr id="40966" name="Freeform 6"/>
            <p:cNvSpPr/>
            <p:nvPr/>
          </p:nvSpPr>
          <p:spPr bwMode="auto">
            <a:xfrm>
              <a:off x="1639" y="255"/>
              <a:ext cx="107" cy="862"/>
            </a:xfrm>
            <a:custGeom>
              <a:avLst/>
              <a:gdLst>
                <a:gd name="T0" fmla="*/ 62 w 107"/>
                <a:gd name="T1" fmla="*/ 0 h 862"/>
                <a:gd name="T2" fmla="*/ 7 w 107"/>
                <a:gd name="T3" fmla="*/ 449 h 862"/>
                <a:gd name="T4" fmla="*/ 107 w 107"/>
                <a:gd name="T5" fmla="*/ 862 h 862"/>
              </a:gdLst>
              <a:ahLst/>
              <a:cxnLst>
                <a:cxn ang="0">
                  <a:pos x="T0" y="T1"/>
                </a:cxn>
                <a:cxn ang="0">
                  <a:pos x="T2" y="T3"/>
                </a:cxn>
                <a:cxn ang="0">
                  <a:pos x="T4" y="T5"/>
                </a:cxn>
              </a:cxnLst>
              <a:rect l="0" t="0" r="r" b="b"/>
              <a:pathLst>
                <a:path w="107" h="862">
                  <a:moveTo>
                    <a:pt x="62" y="0"/>
                  </a:moveTo>
                  <a:cubicBezTo>
                    <a:pt x="53" y="75"/>
                    <a:pt x="0" y="305"/>
                    <a:pt x="7" y="449"/>
                  </a:cubicBezTo>
                  <a:cubicBezTo>
                    <a:pt x="14" y="593"/>
                    <a:pt x="86" y="776"/>
                    <a:pt x="107" y="862"/>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b="1">
                <a:latin typeface="楷体" panose="02010609060101010101" charset="-122"/>
                <a:ea typeface="楷体" panose="02010609060101010101" charset="-122"/>
              </a:endParaRPr>
            </a:p>
          </p:txBody>
        </p:sp>
        <p:sp>
          <p:nvSpPr>
            <p:cNvPr id="40967" name="Freeform 7"/>
            <p:cNvSpPr/>
            <p:nvPr/>
          </p:nvSpPr>
          <p:spPr bwMode="auto">
            <a:xfrm>
              <a:off x="975" y="618"/>
              <a:ext cx="998" cy="151"/>
            </a:xfrm>
            <a:custGeom>
              <a:avLst/>
              <a:gdLst>
                <a:gd name="T0" fmla="*/ 0 w 998"/>
                <a:gd name="T1" fmla="*/ 0 h 151"/>
                <a:gd name="T2" fmla="*/ 408 w 998"/>
                <a:gd name="T3" fmla="*/ 136 h 151"/>
                <a:gd name="T4" fmla="*/ 998 w 998"/>
                <a:gd name="T5" fmla="*/ 91 h 151"/>
              </a:gdLst>
              <a:ahLst/>
              <a:cxnLst>
                <a:cxn ang="0">
                  <a:pos x="T0" y="T1"/>
                </a:cxn>
                <a:cxn ang="0">
                  <a:pos x="T2" y="T3"/>
                </a:cxn>
                <a:cxn ang="0">
                  <a:pos x="T4" y="T5"/>
                </a:cxn>
              </a:cxnLst>
              <a:rect l="0" t="0" r="r" b="b"/>
              <a:pathLst>
                <a:path w="998" h="151">
                  <a:moveTo>
                    <a:pt x="0" y="0"/>
                  </a:moveTo>
                  <a:cubicBezTo>
                    <a:pt x="121" y="60"/>
                    <a:pt x="242" y="121"/>
                    <a:pt x="408" y="136"/>
                  </a:cubicBezTo>
                  <a:cubicBezTo>
                    <a:pt x="574" y="151"/>
                    <a:pt x="786" y="121"/>
                    <a:pt x="998" y="91"/>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b="1">
                <a:latin typeface="楷体" panose="02010609060101010101" charset="-122"/>
                <a:ea typeface="楷体" panose="02010609060101010101" charset="-122"/>
              </a:endParaRPr>
            </a:p>
          </p:txBody>
        </p:sp>
        <p:sp>
          <p:nvSpPr>
            <p:cNvPr id="40968" name="Freeform 8"/>
            <p:cNvSpPr/>
            <p:nvPr/>
          </p:nvSpPr>
          <p:spPr bwMode="auto">
            <a:xfrm>
              <a:off x="1429" y="210"/>
              <a:ext cx="45" cy="997"/>
            </a:xfrm>
            <a:custGeom>
              <a:avLst/>
              <a:gdLst>
                <a:gd name="T0" fmla="*/ 45 w 45"/>
                <a:gd name="T1" fmla="*/ 0 h 997"/>
                <a:gd name="T2" fmla="*/ 0 w 45"/>
                <a:gd name="T3" fmla="*/ 997 h 997"/>
              </a:gdLst>
              <a:ahLst/>
              <a:cxnLst>
                <a:cxn ang="0">
                  <a:pos x="T0" y="T1"/>
                </a:cxn>
                <a:cxn ang="0">
                  <a:pos x="T2" y="T3"/>
                </a:cxn>
              </a:cxnLst>
              <a:rect l="0" t="0" r="r" b="b"/>
              <a:pathLst>
                <a:path w="45" h="997">
                  <a:moveTo>
                    <a:pt x="45" y="0"/>
                  </a:moveTo>
                  <a:cubicBezTo>
                    <a:pt x="45" y="0"/>
                    <a:pt x="22" y="498"/>
                    <a:pt x="0" y="997"/>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b="1">
                <a:latin typeface="楷体" panose="02010609060101010101" charset="-122"/>
                <a:ea typeface="楷体" panose="02010609060101010101" charset="-122"/>
              </a:endParaRPr>
            </a:p>
          </p:txBody>
        </p:sp>
      </p:grpSp>
      <p:grpSp>
        <p:nvGrpSpPr>
          <p:cNvPr id="40969" name="Group 9"/>
          <p:cNvGrpSpPr/>
          <p:nvPr/>
        </p:nvGrpSpPr>
        <p:grpSpPr bwMode="auto">
          <a:xfrm rot="-208137">
            <a:off x="5263515" y="2755107"/>
            <a:ext cx="1291829" cy="1081088"/>
            <a:chOff x="975" y="210"/>
            <a:chExt cx="998" cy="998"/>
          </a:xfrm>
        </p:grpSpPr>
        <p:sp>
          <p:nvSpPr>
            <p:cNvPr id="40970" name="Oval 10"/>
            <p:cNvSpPr>
              <a:spLocks noChangeArrowheads="1"/>
            </p:cNvSpPr>
            <p:nvPr/>
          </p:nvSpPr>
          <p:spPr bwMode="auto">
            <a:xfrm>
              <a:off x="975" y="210"/>
              <a:ext cx="998" cy="998"/>
            </a:xfrm>
            <a:prstGeom prst="ellipse">
              <a:avLst/>
            </a:prstGeom>
            <a:solidFill>
              <a:srgbClr val="FF0000"/>
            </a:solidFill>
            <a:ln w="9525">
              <a:solidFill>
                <a:srgbClr val="FF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b="1">
                <a:latin typeface="楷体" panose="02010609060101010101" charset="-122"/>
                <a:ea typeface="楷体" panose="02010609060101010101" charset="-122"/>
              </a:endParaRPr>
            </a:p>
          </p:txBody>
        </p:sp>
        <p:sp>
          <p:nvSpPr>
            <p:cNvPr id="40971" name="Freeform 11"/>
            <p:cNvSpPr/>
            <p:nvPr/>
          </p:nvSpPr>
          <p:spPr bwMode="auto">
            <a:xfrm>
              <a:off x="1152" y="274"/>
              <a:ext cx="131" cy="814"/>
            </a:xfrm>
            <a:custGeom>
              <a:avLst/>
              <a:gdLst>
                <a:gd name="T0" fmla="*/ 73 w 131"/>
                <a:gd name="T1" fmla="*/ 0 h 814"/>
                <a:gd name="T2" fmla="*/ 119 w 131"/>
                <a:gd name="T3" fmla="*/ 430 h 814"/>
                <a:gd name="T4" fmla="*/ 0 w 131"/>
                <a:gd name="T5" fmla="*/ 814 h 814"/>
              </a:gdLst>
              <a:ahLst/>
              <a:cxnLst>
                <a:cxn ang="0">
                  <a:pos x="T0" y="T1"/>
                </a:cxn>
                <a:cxn ang="0">
                  <a:pos x="T2" y="T3"/>
                </a:cxn>
                <a:cxn ang="0">
                  <a:pos x="T4" y="T5"/>
                </a:cxn>
              </a:cxnLst>
              <a:rect l="0" t="0" r="r" b="b"/>
              <a:pathLst>
                <a:path w="131" h="814">
                  <a:moveTo>
                    <a:pt x="73" y="0"/>
                  </a:moveTo>
                  <a:cubicBezTo>
                    <a:pt x="79" y="72"/>
                    <a:pt x="131" y="294"/>
                    <a:pt x="119" y="430"/>
                  </a:cubicBezTo>
                  <a:cubicBezTo>
                    <a:pt x="107" y="566"/>
                    <a:pt x="25" y="734"/>
                    <a:pt x="0" y="814"/>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b="1">
                <a:latin typeface="楷体" panose="02010609060101010101" charset="-122"/>
                <a:ea typeface="楷体" panose="02010609060101010101" charset="-122"/>
              </a:endParaRPr>
            </a:p>
          </p:txBody>
        </p:sp>
        <p:sp>
          <p:nvSpPr>
            <p:cNvPr id="40972" name="Freeform 12"/>
            <p:cNvSpPr/>
            <p:nvPr/>
          </p:nvSpPr>
          <p:spPr bwMode="auto">
            <a:xfrm>
              <a:off x="1639" y="255"/>
              <a:ext cx="107" cy="862"/>
            </a:xfrm>
            <a:custGeom>
              <a:avLst/>
              <a:gdLst>
                <a:gd name="T0" fmla="*/ 62 w 107"/>
                <a:gd name="T1" fmla="*/ 0 h 862"/>
                <a:gd name="T2" fmla="*/ 7 w 107"/>
                <a:gd name="T3" fmla="*/ 449 h 862"/>
                <a:gd name="T4" fmla="*/ 107 w 107"/>
                <a:gd name="T5" fmla="*/ 862 h 862"/>
              </a:gdLst>
              <a:ahLst/>
              <a:cxnLst>
                <a:cxn ang="0">
                  <a:pos x="T0" y="T1"/>
                </a:cxn>
                <a:cxn ang="0">
                  <a:pos x="T2" y="T3"/>
                </a:cxn>
                <a:cxn ang="0">
                  <a:pos x="T4" y="T5"/>
                </a:cxn>
              </a:cxnLst>
              <a:rect l="0" t="0" r="r" b="b"/>
              <a:pathLst>
                <a:path w="107" h="862">
                  <a:moveTo>
                    <a:pt x="62" y="0"/>
                  </a:moveTo>
                  <a:cubicBezTo>
                    <a:pt x="53" y="75"/>
                    <a:pt x="0" y="305"/>
                    <a:pt x="7" y="449"/>
                  </a:cubicBezTo>
                  <a:cubicBezTo>
                    <a:pt x="14" y="593"/>
                    <a:pt x="86" y="776"/>
                    <a:pt x="107" y="862"/>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b="1">
                <a:latin typeface="楷体" panose="02010609060101010101" charset="-122"/>
                <a:ea typeface="楷体" panose="02010609060101010101" charset="-122"/>
              </a:endParaRPr>
            </a:p>
          </p:txBody>
        </p:sp>
        <p:sp>
          <p:nvSpPr>
            <p:cNvPr id="40973" name="Freeform 13"/>
            <p:cNvSpPr/>
            <p:nvPr/>
          </p:nvSpPr>
          <p:spPr bwMode="auto">
            <a:xfrm>
              <a:off x="975" y="618"/>
              <a:ext cx="998" cy="151"/>
            </a:xfrm>
            <a:custGeom>
              <a:avLst/>
              <a:gdLst>
                <a:gd name="T0" fmla="*/ 0 w 998"/>
                <a:gd name="T1" fmla="*/ 0 h 151"/>
                <a:gd name="T2" fmla="*/ 408 w 998"/>
                <a:gd name="T3" fmla="*/ 136 h 151"/>
                <a:gd name="T4" fmla="*/ 998 w 998"/>
                <a:gd name="T5" fmla="*/ 91 h 151"/>
              </a:gdLst>
              <a:ahLst/>
              <a:cxnLst>
                <a:cxn ang="0">
                  <a:pos x="T0" y="T1"/>
                </a:cxn>
                <a:cxn ang="0">
                  <a:pos x="T2" y="T3"/>
                </a:cxn>
                <a:cxn ang="0">
                  <a:pos x="T4" y="T5"/>
                </a:cxn>
              </a:cxnLst>
              <a:rect l="0" t="0" r="r" b="b"/>
              <a:pathLst>
                <a:path w="998" h="151">
                  <a:moveTo>
                    <a:pt x="0" y="0"/>
                  </a:moveTo>
                  <a:cubicBezTo>
                    <a:pt x="121" y="60"/>
                    <a:pt x="242" y="121"/>
                    <a:pt x="408" y="136"/>
                  </a:cubicBezTo>
                  <a:cubicBezTo>
                    <a:pt x="574" y="151"/>
                    <a:pt x="786" y="121"/>
                    <a:pt x="998" y="91"/>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b="1">
                <a:latin typeface="楷体" panose="02010609060101010101" charset="-122"/>
                <a:ea typeface="楷体" panose="02010609060101010101" charset="-122"/>
              </a:endParaRPr>
            </a:p>
          </p:txBody>
        </p:sp>
        <p:sp>
          <p:nvSpPr>
            <p:cNvPr id="40974" name="Freeform 14"/>
            <p:cNvSpPr/>
            <p:nvPr/>
          </p:nvSpPr>
          <p:spPr bwMode="auto">
            <a:xfrm>
              <a:off x="1429" y="210"/>
              <a:ext cx="45" cy="997"/>
            </a:xfrm>
            <a:custGeom>
              <a:avLst/>
              <a:gdLst>
                <a:gd name="T0" fmla="*/ 45 w 45"/>
                <a:gd name="T1" fmla="*/ 0 h 997"/>
                <a:gd name="T2" fmla="*/ 0 w 45"/>
                <a:gd name="T3" fmla="*/ 997 h 997"/>
              </a:gdLst>
              <a:ahLst/>
              <a:cxnLst>
                <a:cxn ang="0">
                  <a:pos x="T0" y="T1"/>
                </a:cxn>
                <a:cxn ang="0">
                  <a:pos x="T2" y="T3"/>
                </a:cxn>
              </a:cxnLst>
              <a:rect l="0" t="0" r="r" b="b"/>
              <a:pathLst>
                <a:path w="45" h="997">
                  <a:moveTo>
                    <a:pt x="45" y="0"/>
                  </a:moveTo>
                  <a:cubicBezTo>
                    <a:pt x="45" y="0"/>
                    <a:pt x="22" y="498"/>
                    <a:pt x="0" y="997"/>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b="1">
                <a:latin typeface="楷体" panose="02010609060101010101" charset="-122"/>
                <a:ea typeface="楷体" panose="02010609060101010101" charset="-122"/>
              </a:endParaRPr>
            </a:p>
          </p:txBody>
        </p:sp>
      </p:grpSp>
      <p:grpSp>
        <p:nvGrpSpPr>
          <p:cNvPr id="40975" name="Group 15"/>
          <p:cNvGrpSpPr/>
          <p:nvPr/>
        </p:nvGrpSpPr>
        <p:grpSpPr bwMode="auto">
          <a:xfrm rot="-133510">
            <a:off x="5209937" y="2917032"/>
            <a:ext cx="1391840" cy="917972"/>
            <a:chOff x="975" y="210"/>
            <a:chExt cx="998" cy="998"/>
          </a:xfrm>
        </p:grpSpPr>
        <p:sp>
          <p:nvSpPr>
            <p:cNvPr id="40976" name="Oval 16"/>
            <p:cNvSpPr>
              <a:spLocks noChangeArrowheads="1"/>
            </p:cNvSpPr>
            <p:nvPr/>
          </p:nvSpPr>
          <p:spPr bwMode="auto">
            <a:xfrm>
              <a:off x="975" y="210"/>
              <a:ext cx="998" cy="998"/>
            </a:xfrm>
            <a:prstGeom prst="ellipse">
              <a:avLst/>
            </a:prstGeom>
            <a:solidFill>
              <a:srgbClr val="FF0000"/>
            </a:solidFill>
            <a:ln w="9525">
              <a:solidFill>
                <a:srgbClr val="FF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b="1">
                <a:latin typeface="楷体" panose="02010609060101010101" charset="-122"/>
                <a:ea typeface="楷体" panose="02010609060101010101" charset="-122"/>
              </a:endParaRPr>
            </a:p>
          </p:txBody>
        </p:sp>
        <p:sp>
          <p:nvSpPr>
            <p:cNvPr id="40977" name="Freeform 17"/>
            <p:cNvSpPr/>
            <p:nvPr/>
          </p:nvSpPr>
          <p:spPr bwMode="auto">
            <a:xfrm>
              <a:off x="1152" y="274"/>
              <a:ext cx="131" cy="814"/>
            </a:xfrm>
            <a:custGeom>
              <a:avLst/>
              <a:gdLst>
                <a:gd name="T0" fmla="*/ 73 w 131"/>
                <a:gd name="T1" fmla="*/ 0 h 814"/>
                <a:gd name="T2" fmla="*/ 119 w 131"/>
                <a:gd name="T3" fmla="*/ 430 h 814"/>
                <a:gd name="T4" fmla="*/ 0 w 131"/>
                <a:gd name="T5" fmla="*/ 814 h 814"/>
              </a:gdLst>
              <a:ahLst/>
              <a:cxnLst>
                <a:cxn ang="0">
                  <a:pos x="T0" y="T1"/>
                </a:cxn>
                <a:cxn ang="0">
                  <a:pos x="T2" y="T3"/>
                </a:cxn>
                <a:cxn ang="0">
                  <a:pos x="T4" y="T5"/>
                </a:cxn>
              </a:cxnLst>
              <a:rect l="0" t="0" r="r" b="b"/>
              <a:pathLst>
                <a:path w="131" h="814">
                  <a:moveTo>
                    <a:pt x="73" y="0"/>
                  </a:moveTo>
                  <a:cubicBezTo>
                    <a:pt x="79" y="72"/>
                    <a:pt x="131" y="294"/>
                    <a:pt x="119" y="430"/>
                  </a:cubicBezTo>
                  <a:cubicBezTo>
                    <a:pt x="107" y="566"/>
                    <a:pt x="25" y="734"/>
                    <a:pt x="0" y="814"/>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b="1">
                <a:latin typeface="楷体" panose="02010609060101010101" charset="-122"/>
                <a:ea typeface="楷体" panose="02010609060101010101" charset="-122"/>
              </a:endParaRPr>
            </a:p>
          </p:txBody>
        </p:sp>
        <p:sp>
          <p:nvSpPr>
            <p:cNvPr id="40978" name="Freeform 18"/>
            <p:cNvSpPr/>
            <p:nvPr/>
          </p:nvSpPr>
          <p:spPr bwMode="auto">
            <a:xfrm>
              <a:off x="1639" y="255"/>
              <a:ext cx="107" cy="862"/>
            </a:xfrm>
            <a:custGeom>
              <a:avLst/>
              <a:gdLst>
                <a:gd name="T0" fmla="*/ 62 w 107"/>
                <a:gd name="T1" fmla="*/ 0 h 862"/>
                <a:gd name="T2" fmla="*/ 7 w 107"/>
                <a:gd name="T3" fmla="*/ 449 h 862"/>
                <a:gd name="T4" fmla="*/ 107 w 107"/>
                <a:gd name="T5" fmla="*/ 862 h 862"/>
              </a:gdLst>
              <a:ahLst/>
              <a:cxnLst>
                <a:cxn ang="0">
                  <a:pos x="T0" y="T1"/>
                </a:cxn>
                <a:cxn ang="0">
                  <a:pos x="T2" y="T3"/>
                </a:cxn>
                <a:cxn ang="0">
                  <a:pos x="T4" y="T5"/>
                </a:cxn>
              </a:cxnLst>
              <a:rect l="0" t="0" r="r" b="b"/>
              <a:pathLst>
                <a:path w="107" h="862">
                  <a:moveTo>
                    <a:pt x="62" y="0"/>
                  </a:moveTo>
                  <a:cubicBezTo>
                    <a:pt x="53" y="75"/>
                    <a:pt x="0" y="305"/>
                    <a:pt x="7" y="449"/>
                  </a:cubicBezTo>
                  <a:cubicBezTo>
                    <a:pt x="14" y="593"/>
                    <a:pt x="86" y="776"/>
                    <a:pt x="107" y="862"/>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b="1">
                <a:latin typeface="楷体" panose="02010609060101010101" charset="-122"/>
                <a:ea typeface="楷体" panose="02010609060101010101" charset="-122"/>
              </a:endParaRPr>
            </a:p>
          </p:txBody>
        </p:sp>
        <p:sp>
          <p:nvSpPr>
            <p:cNvPr id="40979" name="Freeform 19"/>
            <p:cNvSpPr/>
            <p:nvPr/>
          </p:nvSpPr>
          <p:spPr bwMode="auto">
            <a:xfrm>
              <a:off x="975" y="618"/>
              <a:ext cx="998" cy="151"/>
            </a:xfrm>
            <a:custGeom>
              <a:avLst/>
              <a:gdLst>
                <a:gd name="T0" fmla="*/ 0 w 998"/>
                <a:gd name="T1" fmla="*/ 0 h 151"/>
                <a:gd name="T2" fmla="*/ 408 w 998"/>
                <a:gd name="T3" fmla="*/ 136 h 151"/>
                <a:gd name="T4" fmla="*/ 998 w 998"/>
                <a:gd name="T5" fmla="*/ 91 h 151"/>
              </a:gdLst>
              <a:ahLst/>
              <a:cxnLst>
                <a:cxn ang="0">
                  <a:pos x="T0" y="T1"/>
                </a:cxn>
                <a:cxn ang="0">
                  <a:pos x="T2" y="T3"/>
                </a:cxn>
                <a:cxn ang="0">
                  <a:pos x="T4" y="T5"/>
                </a:cxn>
              </a:cxnLst>
              <a:rect l="0" t="0" r="r" b="b"/>
              <a:pathLst>
                <a:path w="998" h="151">
                  <a:moveTo>
                    <a:pt x="0" y="0"/>
                  </a:moveTo>
                  <a:cubicBezTo>
                    <a:pt x="121" y="60"/>
                    <a:pt x="242" y="121"/>
                    <a:pt x="408" y="136"/>
                  </a:cubicBezTo>
                  <a:cubicBezTo>
                    <a:pt x="574" y="151"/>
                    <a:pt x="786" y="121"/>
                    <a:pt x="998" y="91"/>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b="1">
                <a:latin typeface="楷体" panose="02010609060101010101" charset="-122"/>
                <a:ea typeface="楷体" panose="02010609060101010101" charset="-122"/>
              </a:endParaRPr>
            </a:p>
          </p:txBody>
        </p:sp>
        <p:sp>
          <p:nvSpPr>
            <p:cNvPr id="40980" name="Freeform 20"/>
            <p:cNvSpPr/>
            <p:nvPr/>
          </p:nvSpPr>
          <p:spPr bwMode="auto">
            <a:xfrm>
              <a:off x="1429" y="210"/>
              <a:ext cx="45" cy="997"/>
            </a:xfrm>
            <a:custGeom>
              <a:avLst/>
              <a:gdLst>
                <a:gd name="T0" fmla="*/ 45 w 45"/>
                <a:gd name="T1" fmla="*/ 0 h 997"/>
                <a:gd name="T2" fmla="*/ 0 w 45"/>
                <a:gd name="T3" fmla="*/ 997 h 997"/>
              </a:gdLst>
              <a:ahLst/>
              <a:cxnLst>
                <a:cxn ang="0">
                  <a:pos x="T0" y="T1"/>
                </a:cxn>
                <a:cxn ang="0">
                  <a:pos x="T2" y="T3"/>
                </a:cxn>
              </a:cxnLst>
              <a:rect l="0" t="0" r="r" b="b"/>
              <a:pathLst>
                <a:path w="45" h="997">
                  <a:moveTo>
                    <a:pt x="45" y="0"/>
                  </a:moveTo>
                  <a:cubicBezTo>
                    <a:pt x="45" y="0"/>
                    <a:pt x="22" y="498"/>
                    <a:pt x="0" y="997"/>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b="1">
                <a:latin typeface="楷体" panose="02010609060101010101" charset="-122"/>
                <a:ea typeface="楷体" panose="02010609060101010101" charset="-122"/>
              </a:endParaRPr>
            </a:p>
          </p:txBody>
        </p:sp>
      </p:grpSp>
      <p:grpSp>
        <p:nvGrpSpPr>
          <p:cNvPr id="40981" name="Group 21"/>
          <p:cNvGrpSpPr/>
          <p:nvPr/>
        </p:nvGrpSpPr>
        <p:grpSpPr bwMode="auto">
          <a:xfrm rot="-205805">
            <a:off x="5120640" y="3024188"/>
            <a:ext cx="1601391" cy="810816"/>
            <a:chOff x="975" y="210"/>
            <a:chExt cx="998" cy="998"/>
          </a:xfrm>
        </p:grpSpPr>
        <p:sp>
          <p:nvSpPr>
            <p:cNvPr id="40982" name="Oval 22"/>
            <p:cNvSpPr>
              <a:spLocks noChangeArrowheads="1"/>
            </p:cNvSpPr>
            <p:nvPr/>
          </p:nvSpPr>
          <p:spPr bwMode="auto">
            <a:xfrm>
              <a:off x="975" y="210"/>
              <a:ext cx="998" cy="998"/>
            </a:xfrm>
            <a:prstGeom prst="ellipse">
              <a:avLst/>
            </a:prstGeom>
            <a:solidFill>
              <a:srgbClr val="FF0000"/>
            </a:solidFill>
            <a:ln w="9525">
              <a:solidFill>
                <a:srgbClr val="FF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b="1">
                <a:latin typeface="楷体" panose="02010609060101010101" charset="-122"/>
                <a:ea typeface="楷体" panose="02010609060101010101" charset="-122"/>
              </a:endParaRPr>
            </a:p>
          </p:txBody>
        </p:sp>
        <p:sp>
          <p:nvSpPr>
            <p:cNvPr id="40983" name="Freeform 23"/>
            <p:cNvSpPr/>
            <p:nvPr/>
          </p:nvSpPr>
          <p:spPr bwMode="auto">
            <a:xfrm>
              <a:off x="1152" y="274"/>
              <a:ext cx="131" cy="814"/>
            </a:xfrm>
            <a:custGeom>
              <a:avLst/>
              <a:gdLst>
                <a:gd name="T0" fmla="*/ 73 w 131"/>
                <a:gd name="T1" fmla="*/ 0 h 814"/>
                <a:gd name="T2" fmla="*/ 119 w 131"/>
                <a:gd name="T3" fmla="*/ 430 h 814"/>
                <a:gd name="T4" fmla="*/ 0 w 131"/>
                <a:gd name="T5" fmla="*/ 814 h 814"/>
              </a:gdLst>
              <a:ahLst/>
              <a:cxnLst>
                <a:cxn ang="0">
                  <a:pos x="T0" y="T1"/>
                </a:cxn>
                <a:cxn ang="0">
                  <a:pos x="T2" y="T3"/>
                </a:cxn>
                <a:cxn ang="0">
                  <a:pos x="T4" y="T5"/>
                </a:cxn>
              </a:cxnLst>
              <a:rect l="0" t="0" r="r" b="b"/>
              <a:pathLst>
                <a:path w="131" h="814">
                  <a:moveTo>
                    <a:pt x="73" y="0"/>
                  </a:moveTo>
                  <a:cubicBezTo>
                    <a:pt x="79" y="72"/>
                    <a:pt x="131" y="294"/>
                    <a:pt x="119" y="430"/>
                  </a:cubicBezTo>
                  <a:cubicBezTo>
                    <a:pt x="107" y="566"/>
                    <a:pt x="25" y="734"/>
                    <a:pt x="0" y="814"/>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b="1">
                <a:latin typeface="楷体" panose="02010609060101010101" charset="-122"/>
                <a:ea typeface="楷体" panose="02010609060101010101" charset="-122"/>
              </a:endParaRPr>
            </a:p>
          </p:txBody>
        </p:sp>
        <p:sp>
          <p:nvSpPr>
            <p:cNvPr id="40984" name="Freeform 24"/>
            <p:cNvSpPr/>
            <p:nvPr/>
          </p:nvSpPr>
          <p:spPr bwMode="auto">
            <a:xfrm>
              <a:off x="1639" y="255"/>
              <a:ext cx="107" cy="862"/>
            </a:xfrm>
            <a:custGeom>
              <a:avLst/>
              <a:gdLst>
                <a:gd name="T0" fmla="*/ 62 w 107"/>
                <a:gd name="T1" fmla="*/ 0 h 862"/>
                <a:gd name="T2" fmla="*/ 7 w 107"/>
                <a:gd name="T3" fmla="*/ 449 h 862"/>
                <a:gd name="T4" fmla="*/ 107 w 107"/>
                <a:gd name="T5" fmla="*/ 862 h 862"/>
              </a:gdLst>
              <a:ahLst/>
              <a:cxnLst>
                <a:cxn ang="0">
                  <a:pos x="T0" y="T1"/>
                </a:cxn>
                <a:cxn ang="0">
                  <a:pos x="T2" y="T3"/>
                </a:cxn>
                <a:cxn ang="0">
                  <a:pos x="T4" y="T5"/>
                </a:cxn>
              </a:cxnLst>
              <a:rect l="0" t="0" r="r" b="b"/>
              <a:pathLst>
                <a:path w="107" h="862">
                  <a:moveTo>
                    <a:pt x="62" y="0"/>
                  </a:moveTo>
                  <a:cubicBezTo>
                    <a:pt x="53" y="75"/>
                    <a:pt x="0" y="305"/>
                    <a:pt x="7" y="449"/>
                  </a:cubicBezTo>
                  <a:cubicBezTo>
                    <a:pt x="14" y="593"/>
                    <a:pt x="86" y="776"/>
                    <a:pt x="107" y="862"/>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b="1">
                <a:latin typeface="楷体" panose="02010609060101010101" charset="-122"/>
                <a:ea typeface="楷体" panose="02010609060101010101" charset="-122"/>
              </a:endParaRPr>
            </a:p>
          </p:txBody>
        </p:sp>
        <p:sp>
          <p:nvSpPr>
            <p:cNvPr id="40985" name="Freeform 25"/>
            <p:cNvSpPr/>
            <p:nvPr/>
          </p:nvSpPr>
          <p:spPr bwMode="auto">
            <a:xfrm>
              <a:off x="975" y="618"/>
              <a:ext cx="998" cy="151"/>
            </a:xfrm>
            <a:custGeom>
              <a:avLst/>
              <a:gdLst>
                <a:gd name="T0" fmla="*/ 0 w 998"/>
                <a:gd name="T1" fmla="*/ 0 h 151"/>
                <a:gd name="T2" fmla="*/ 408 w 998"/>
                <a:gd name="T3" fmla="*/ 136 h 151"/>
                <a:gd name="T4" fmla="*/ 998 w 998"/>
                <a:gd name="T5" fmla="*/ 91 h 151"/>
              </a:gdLst>
              <a:ahLst/>
              <a:cxnLst>
                <a:cxn ang="0">
                  <a:pos x="T0" y="T1"/>
                </a:cxn>
                <a:cxn ang="0">
                  <a:pos x="T2" y="T3"/>
                </a:cxn>
                <a:cxn ang="0">
                  <a:pos x="T4" y="T5"/>
                </a:cxn>
              </a:cxnLst>
              <a:rect l="0" t="0" r="r" b="b"/>
              <a:pathLst>
                <a:path w="998" h="151">
                  <a:moveTo>
                    <a:pt x="0" y="0"/>
                  </a:moveTo>
                  <a:cubicBezTo>
                    <a:pt x="121" y="60"/>
                    <a:pt x="242" y="121"/>
                    <a:pt x="408" y="136"/>
                  </a:cubicBezTo>
                  <a:cubicBezTo>
                    <a:pt x="574" y="151"/>
                    <a:pt x="786" y="121"/>
                    <a:pt x="998" y="91"/>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b="1">
                <a:latin typeface="楷体" panose="02010609060101010101" charset="-122"/>
                <a:ea typeface="楷体" panose="02010609060101010101" charset="-122"/>
              </a:endParaRPr>
            </a:p>
          </p:txBody>
        </p:sp>
        <p:sp>
          <p:nvSpPr>
            <p:cNvPr id="40986" name="Freeform 26"/>
            <p:cNvSpPr/>
            <p:nvPr/>
          </p:nvSpPr>
          <p:spPr bwMode="auto">
            <a:xfrm>
              <a:off x="1429" y="210"/>
              <a:ext cx="45" cy="997"/>
            </a:xfrm>
            <a:custGeom>
              <a:avLst/>
              <a:gdLst>
                <a:gd name="T0" fmla="*/ 45 w 45"/>
                <a:gd name="T1" fmla="*/ 0 h 997"/>
                <a:gd name="T2" fmla="*/ 0 w 45"/>
                <a:gd name="T3" fmla="*/ 997 h 997"/>
              </a:gdLst>
              <a:ahLst/>
              <a:cxnLst>
                <a:cxn ang="0">
                  <a:pos x="T0" y="T1"/>
                </a:cxn>
                <a:cxn ang="0">
                  <a:pos x="T2" y="T3"/>
                </a:cxn>
              </a:cxnLst>
              <a:rect l="0" t="0" r="r" b="b"/>
              <a:pathLst>
                <a:path w="45" h="997">
                  <a:moveTo>
                    <a:pt x="45" y="0"/>
                  </a:moveTo>
                  <a:cubicBezTo>
                    <a:pt x="45" y="0"/>
                    <a:pt x="22" y="498"/>
                    <a:pt x="0" y="997"/>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b="1">
                <a:latin typeface="楷体" panose="02010609060101010101" charset="-122"/>
                <a:ea typeface="楷体" panose="02010609060101010101" charset="-122"/>
              </a:endParaRPr>
            </a:p>
          </p:txBody>
        </p:sp>
      </p:grpSp>
      <p:sp>
        <p:nvSpPr>
          <p:cNvPr id="40987" name="Text Box 27"/>
          <p:cNvSpPr txBox="1">
            <a:spLocks noChangeArrowheads="1"/>
          </p:cNvSpPr>
          <p:nvPr/>
        </p:nvSpPr>
        <p:spPr bwMode="auto">
          <a:xfrm>
            <a:off x="560705" y="549036"/>
            <a:ext cx="8002181" cy="1311128"/>
          </a:xfrm>
          <a:prstGeom prst="rect">
            <a:avLst/>
          </a:prstGeom>
          <a:noFill/>
          <a:ln w="9525">
            <a:noFill/>
            <a:miter lim="800000"/>
            <a:headEnd/>
            <a:tailEnd/>
          </a:ln>
          <a:effectLst/>
        </p:spPr>
        <p:txBody>
          <a:bodyPr wrap="square">
            <a:spAutoFit/>
          </a:bodyPr>
          <a:lstStyle>
            <a:defPPr>
              <a:defRPr lang="zh-CN"/>
            </a:defPPr>
            <a:lvl1pPr>
              <a:defRPr sz="2400" b="1">
                <a:solidFill>
                  <a:srgbClr val="0000FF"/>
                </a:solidFill>
                <a:latin typeface="黑体" panose="02010609060101010101" pitchFamily="49" charset="-122"/>
                <a:ea typeface="黑体" panose="02010609060101010101" pitchFamily="49" charset="-122"/>
                <a:cs typeface="楷体" panose="02010609060101010101" charset="-122"/>
              </a:defRPr>
            </a:lvl1pPr>
          </a:lstStyle>
          <a:p>
            <a:pPr>
              <a:lnSpc>
                <a:spcPct val="110000"/>
              </a:lnSpc>
            </a:pPr>
            <a:r>
              <a:rPr lang="zh-CN" altLang="en-US" dirty="0"/>
              <a:t>（</a:t>
            </a:r>
            <a:r>
              <a:rPr lang="en-US" altLang="zh-CN" dirty="0"/>
              <a:t>2</a:t>
            </a:r>
            <a:r>
              <a:rPr lang="zh-CN" altLang="en-US" dirty="0"/>
              <a:t>）皮球接触地面：</a:t>
            </a:r>
          </a:p>
          <a:p>
            <a:pPr>
              <a:lnSpc>
                <a:spcPct val="110000"/>
              </a:lnSpc>
            </a:pPr>
            <a:r>
              <a:rPr lang="zh-CN" altLang="en-US" dirty="0"/>
              <a:t>  </a:t>
            </a:r>
            <a:r>
              <a:rPr lang="zh-CN" altLang="en-US" dirty="0">
                <a:solidFill>
                  <a:schemeClr val="tx1"/>
                </a:solidFill>
                <a:latin typeface="宋体" panose="02010600030101010101" pitchFamily="2" charset="-122"/>
                <a:ea typeface="宋体" panose="02010600030101010101" pitchFamily="2" charset="-122"/>
              </a:rPr>
              <a:t> 开始发生弹性形变，弹性势能逐渐增大。向下的速度变小，动能减小。这时是动能转化为弹性势能。</a:t>
            </a:r>
          </a:p>
        </p:txBody>
      </p:sp>
      <p:sp>
        <p:nvSpPr>
          <p:cNvPr id="40988" name="Rectangle 28"/>
          <p:cNvSpPr>
            <a:spLocks noChangeArrowheads="1"/>
          </p:cNvSpPr>
          <p:nvPr/>
        </p:nvSpPr>
        <p:spPr bwMode="auto">
          <a:xfrm>
            <a:off x="3635375" y="2124075"/>
            <a:ext cx="951865" cy="829945"/>
          </a:xfrm>
          <a:prstGeom prst="rect">
            <a:avLst/>
          </a:prstGeom>
          <a:noFill/>
          <a:ln>
            <a:solidFill>
              <a:srgbClr val="0000FF"/>
            </a:solidFill>
          </a:ln>
          <a:effectLst/>
        </p:spPr>
        <p:txBody>
          <a:bodyPr wrap="square">
            <a:spAutoFit/>
          </a:bodyPr>
          <a:lstStyle/>
          <a:p>
            <a:pPr algn="ctr"/>
            <a:r>
              <a:rPr lang="zh-CN" altLang="en-US" sz="2400" b="1" dirty="0">
                <a:solidFill>
                  <a:srgbClr val="FF0000"/>
                </a:solidFill>
                <a:latin typeface="宋体" panose="02010600030101010101" pitchFamily="2" charset="-122"/>
                <a:ea typeface="宋体" panose="02010600030101010101" pitchFamily="2" charset="-122"/>
              </a:rPr>
              <a:t>动能减小</a:t>
            </a:r>
          </a:p>
        </p:txBody>
      </p:sp>
      <p:sp>
        <p:nvSpPr>
          <p:cNvPr id="40989" name="Rectangle 29"/>
          <p:cNvSpPr>
            <a:spLocks noChangeArrowheads="1"/>
          </p:cNvSpPr>
          <p:nvPr/>
        </p:nvSpPr>
        <p:spPr bwMode="auto">
          <a:xfrm>
            <a:off x="7114540" y="2195195"/>
            <a:ext cx="1527810" cy="829945"/>
          </a:xfrm>
          <a:prstGeom prst="rect">
            <a:avLst/>
          </a:prstGeom>
          <a:noFill/>
          <a:ln>
            <a:solidFill>
              <a:srgbClr val="0000FF"/>
            </a:solidFill>
          </a:ln>
          <a:effectLst/>
        </p:spPr>
        <p:txBody>
          <a:bodyPr wrap="square">
            <a:spAutoFit/>
          </a:bodyPr>
          <a:lstStyle/>
          <a:p>
            <a:pPr algn="ctr"/>
            <a:r>
              <a:rPr lang="zh-CN" altLang="en-US" sz="2400" b="1" dirty="0">
                <a:solidFill>
                  <a:srgbClr val="FF0000"/>
                </a:solidFill>
                <a:latin typeface="宋体" panose="02010600030101010101" pitchFamily="2" charset="-122"/>
                <a:ea typeface="宋体" panose="02010600030101010101" pitchFamily="2" charset="-122"/>
              </a:rPr>
              <a:t>弹性势能增大</a:t>
            </a:r>
          </a:p>
        </p:txBody>
      </p:sp>
      <p:grpSp>
        <p:nvGrpSpPr>
          <p:cNvPr id="40990" name="Group 30"/>
          <p:cNvGrpSpPr/>
          <p:nvPr/>
        </p:nvGrpSpPr>
        <p:grpSpPr bwMode="auto">
          <a:xfrm>
            <a:off x="4220528" y="2909888"/>
            <a:ext cx="3658791" cy="1718072"/>
            <a:chOff x="1404" y="2640"/>
            <a:chExt cx="3073" cy="1443"/>
          </a:xfrm>
        </p:grpSpPr>
        <p:sp>
          <p:nvSpPr>
            <p:cNvPr id="40991" name="Line 31"/>
            <p:cNvSpPr>
              <a:spLocks noChangeShapeType="1"/>
            </p:cNvSpPr>
            <p:nvPr/>
          </p:nvSpPr>
          <p:spPr bwMode="auto">
            <a:xfrm>
              <a:off x="1404" y="2640"/>
              <a:ext cx="1" cy="1326"/>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p>
          </p:txBody>
        </p:sp>
        <p:sp>
          <p:nvSpPr>
            <p:cNvPr id="40992" name="Line 32"/>
            <p:cNvSpPr>
              <a:spLocks noChangeShapeType="1"/>
            </p:cNvSpPr>
            <p:nvPr/>
          </p:nvSpPr>
          <p:spPr bwMode="auto">
            <a:xfrm flipV="1">
              <a:off x="1404" y="3918"/>
              <a:ext cx="3072"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p>
          </p:txBody>
        </p:sp>
        <p:sp>
          <p:nvSpPr>
            <p:cNvPr id="40993" name="Line 33"/>
            <p:cNvSpPr>
              <a:spLocks noChangeShapeType="1"/>
            </p:cNvSpPr>
            <p:nvPr/>
          </p:nvSpPr>
          <p:spPr bwMode="auto">
            <a:xfrm flipV="1">
              <a:off x="4476" y="2640"/>
              <a:ext cx="1" cy="1278"/>
            </a:xfrm>
            <a:prstGeom prst="line">
              <a:avLst/>
            </a:prstGeom>
            <a:noFill/>
            <a:ln w="5715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p>
          </p:txBody>
        </p:sp>
        <p:sp>
          <p:nvSpPr>
            <p:cNvPr id="40994" name="Text Box 34"/>
            <p:cNvSpPr txBox="1">
              <a:spLocks noChangeArrowheads="1"/>
            </p:cNvSpPr>
            <p:nvPr/>
          </p:nvSpPr>
          <p:spPr bwMode="auto">
            <a:xfrm>
              <a:off x="2465" y="3696"/>
              <a:ext cx="1076" cy="387"/>
            </a:xfrm>
            <a:prstGeom prst="rect">
              <a:avLst/>
            </a:prstGeom>
            <a:solidFill>
              <a:srgbClr val="FF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2400" b="1" dirty="0">
                  <a:latin typeface="宋体" panose="02010600030101010101" pitchFamily="2" charset="-122"/>
                  <a:ea typeface="宋体" panose="02010600030101010101" pitchFamily="2" charset="-122"/>
                  <a:cs typeface="楷体" panose="02010609060101010101" charset="-122"/>
                </a:rPr>
                <a:t>转  化</a:t>
              </a:r>
            </a:p>
          </p:txBody>
        </p:sp>
      </p:grpSp>
      <p:sp>
        <p:nvSpPr>
          <p:cNvPr id="40995" name="AutoShape 35"/>
          <p:cNvSpPr>
            <a:spLocks noChangeArrowheads="1"/>
          </p:cNvSpPr>
          <p:nvPr/>
        </p:nvSpPr>
        <p:spPr bwMode="auto">
          <a:xfrm>
            <a:off x="5292090" y="2248535"/>
            <a:ext cx="628650" cy="1576070"/>
          </a:xfrm>
          <a:prstGeom prst="downArrow">
            <a:avLst>
              <a:gd name="adj1" fmla="val 50000"/>
              <a:gd name="adj2" fmla="val 50000"/>
            </a:avLst>
          </a:prstGeom>
          <a:solidFill>
            <a:srgbClr val="FFFFFF"/>
          </a:solidFill>
          <a:ln>
            <a:solidFill>
              <a:schemeClr val="accent1">
                <a:lumMod val="75000"/>
              </a:schemeClr>
            </a:solidFill>
          </a:ln>
          <a:effectLst/>
        </p:spPr>
        <p:txBody>
          <a:bodyPr vert="eaVert" wrap="none" anchor="ctr"/>
          <a:lstStyle/>
          <a:p>
            <a:pPr algn="ctr"/>
            <a:r>
              <a:rPr lang="zh-CN" altLang="en-US" sz="2400" b="1" dirty="0">
                <a:latin typeface="宋体" panose="02010600030101010101" pitchFamily="2" charset="-122"/>
                <a:ea typeface="宋体" panose="02010600030101010101" pitchFamily="2" charset="-122"/>
              </a:rPr>
              <a:t>速度减小</a:t>
            </a:r>
          </a:p>
        </p:txBody>
      </p:sp>
      <p:sp>
        <p:nvSpPr>
          <p:cNvPr id="40996" name="AutoShape 36"/>
          <p:cNvSpPr>
            <a:spLocks noChangeArrowheads="1"/>
          </p:cNvSpPr>
          <p:nvPr/>
        </p:nvSpPr>
        <p:spPr bwMode="auto">
          <a:xfrm>
            <a:off x="4892040" y="2566988"/>
            <a:ext cx="457200" cy="228600"/>
          </a:xfrm>
          <a:prstGeom prst="leftArrow">
            <a:avLst>
              <a:gd name="adj1" fmla="val 50000"/>
              <a:gd name="adj2" fmla="val 50000"/>
            </a:avLst>
          </a:prstGeom>
          <a:solidFill>
            <a:schemeClr val="accent1"/>
          </a:solidFill>
          <a:ln>
            <a:noFill/>
          </a:ln>
          <a:effectLst/>
        </p:spPr>
        <p:txBody>
          <a:bodyPr wrap="none" anchor="ctr"/>
          <a:lstStyle/>
          <a:p>
            <a:endParaRPr lang="zh-CN" altLang="en-US" sz="2400" b="1">
              <a:latin typeface="楷体" panose="02010609060101010101" charset="-122"/>
              <a:ea typeface="楷体" panose="02010609060101010101" charset="-122"/>
            </a:endParaRPr>
          </a:p>
        </p:txBody>
      </p:sp>
      <p:sp>
        <p:nvSpPr>
          <p:cNvPr id="40997" name="AutoShape 37"/>
          <p:cNvSpPr>
            <a:spLocks noChangeArrowheads="1"/>
          </p:cNvSpPr>
          <p:nvPr/>
        </p:nvSpPr>
        <p:spPr bwMode="auto">
          <a:xfrm>
            <a:off x="5825324" y="2034404"/>
            <a:ext cx="647700" cy="1765948"/>
          </a:xfrm>
          <a:prstGeom prst="upArrow">
            <a:avLst>
              <a:gd name="adj1" fmla="val 50000"/>
              <a:gd name="adj2" fmla="val 60985"/>
            </a:avLst>
          </a:prstGeom>
          <a:solidFill>
            <a:srgbClr val="FFFFFF"/>
          </a:solidFill>
          <a:ln w="9525">
            <a:solidFill>
              <a:schemeClr val="tx1"/>
            </a:solidFill>
            <a:miter lim="800000"/>
            <a:headEnd/>
            <a:tailEnd/>
          </a:ln>
          <a:effectLst/>
        </p:spPr>
        <p:txBody>
          <a:bodyPr vert="eaVert" wrap="none" anchor="ctr"/>
          <a:lstStyle/>
          <a:p>
            <a:pPr algn="ctr"/>
            <a:r>
              <a:rPr lang="zh-CN" altLang="en-US" sz="2400" b="1" dirty="0">
                <a:latin typeface="宋体" panose="02010600030101010101" pitchFamily="2" charset="-122"/>
                <a:ea typeface="宋体" panose="02010600030101010101" pitchFamily="2" charset="-122"/>
              </a:rPr>
              <a:t>形变增大</a:t>
            </a:r>
          </a:p>
        </p:txBody>
      </p:sp>
      <p:sp>
        <p:nvSpPr>
          <p:cNvPr id="2" name="右箭头 1"/>
          <p:cNvSpPr/>
          <p:nvPr/>
        </p:nvSpPr>
        <p:spPr>
          <a:xfrm>
            <a:off x="6376670" y="2591435"/>
            <a:ext cx="571500" cy="241300"/>
          </a:xfrm>
          <a:prstGeom prst="rightArrow">
            <a:avLst/>
          </a:prstGeom>
          <a:solidFill>
            <a:schemeClr val="accent4">
              <a:lumMod val="60000"/>
              <a:lumOff val="40000"/>
            </a:schemeClr>
          </a:solidFill>
          <a:ln>
            <a:noFill/>
          </a:ln>
          <a:effectLst/>
        </p:spPr>
        <p:txBody>
          <a:bodyPr wrap="none" anchor="ctr"/>
          <a:lstStyle/>
          <a:p>
            <a:endParaRPr lang="zh-CN" altLang="en-US" sz="2400" b="1">
              <a:solidFill>
                <a:schemeClr val="tx1"/>
              </a:solidFill>
              <a:latin typeface="楷体" panose="02010609060101010101" charset="-122"/>
              <a:ea typeface="楷体" panose="02010609060101010101" charset="-122"/>
            </a:endParaRPr>
          </a:p>
        </p:txBody>
      </p:sp>
      <p:pic>
        <p:nvPicPr>
          <p:cNvPr id="3" name="图片 2" descr="012b6f5b152e04a801202e6048329b"/>
          <p:cNvPicPr>
            <a:picLocks noChangeAspect="1"/>
          </p:cNvPicPr>
          <p:nvPr/>
        </p:nvPicPr>
        <p:blipFill>
          <a:blip r:embed="rId2"/>
          <a:stretch>
            <a:fillRect/>
          </a:stretch>
        </p:blipFill>
        <p:spPr>
          <a:xfrm>
            <a:off x="332379" y="2183607"/>
            <a:ext cx="3073400" cy="2305050"/>
          </a:xfrm>
          <a:prstGeom prst="rect">
            <a:avLst/>
          </a:prstGeom>
        </p:spPr>
      </p:pic>
    </p:spTree>
  </p:cSld>
  <p:clrMapOvr>
    <a:masterClrMapping/>
  </p:clrMapOvr>
  <p:transition>
    <p:cover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400"/>
                                  </p:stCondLst>
                                  <p:childTnLst>
                                    <p:set>
                                      <p:cBhvr>
                                        <p:cTn id="6" dur="1" fill="hold">
                                          <p:stCondLst>
                                            <p:cond delay="0"/>
                                          </p:stCondLst>
                                        </p:cTn>
                                        <p:tgtEl>
                                          <p:spTgt spid="40963"/>
                                        </p:tgtEl>
                                        <p:attrNameLst>
                                          <p:attrName>style.visibility</p:attrName>
                                        </p:attrNameLst>
                                      </p:cBhvr>
                                      <p:to>
                                        <p:strVal val="visible"/>
                                      </p:to>
                                    </p:set>
                                  </p:childTnLst>
                                  <p:subTnLst>
                                    <p:set>
                                      <p:cBhvr override="childStyle">
                                        <p:cTn dur="1" fill="hold" display="0" masterRel="nextClick" afterEffect="1"/>
                                        <p:tgtEl>
                                          <p:spTgt spid="40963"/>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969"/>
                                        </p:tgtEl>
                                        <p:attrNameLst>
                                          <p:attrName>style.visibility</p:attrName>
                                        </p:attrNameLst>
                                      </p:cBhvr>
                                      <p:to>
                                        <p:strVal val="visible"/>
                                      </p:to>
                                    </p:set>
                                  </p:childTnLst>
                                  <p:subTnLst>
                                    <p:set>
                                      <p:cBhvr override="childStyle">
                                        <p:cTn dur="1" fill="hold" display="0" masterRel="nextClick" afterEffect="1"/>
                                        <p:tgtEl>
                                          <p:spTgt spid="40969"/>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0975"/>
                                        </p:tgtEl>
                                        <p:attrNameLst>
                                          <p:attrName>style.visibility</p:attrName>
                                        </p:attrNameLst>
                                      </p:cBhvr>
                                      <p:to>
                                        <p:strVal val="visible"/>
                                      </p:to>
                                    </p:set>
                                  </p:childTnLst>
                                  <p:subTnLst>
                                    <p:set>
                                      <p:cBhvr override="childStyle">
                                        <p:cTn dur="1" fill="hold" display="0" masterRel="nextClick" afterEffect="1"/>
                                        <p:tgtEl>
                                          <p:spTgt spid="40975"/>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098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55" presetClass="entr" presetSubtype="0" fill="hold" nodeType="clickEffect">
                                  <p:stCondLst>
                                    <p:cond delay="0"/>
                                  </p:stCondLst>
                                  <p:childTnLst>
                                    <p:set>
                                      <p:cBhvr>
                                        <p:cTn id="22" dur="1" fill="hold">
                                          <p:stCondLst>
                                            <p:cond delay="0"/>
                                          </p:stCondLst>
                                        </p:cTn>
                                        <p:tgtEl>
                                          <p:spTgt spid="40987">
                                            <p:txEl>
                                              <p:pRg st="1" end="1"/>
                                            </p:txEl>
                                          </p:spTgt>
                                        </p:tgtEl>
                                        <p:attrNameLst>
                                          <p:attrName>style.visibility</p:attrName>
                                        </p:attrNameLst>
                                      </p:cBhvr>
                                      <p:to>
                                        <p:strVal val="visible"/>
                                      </p:to>
                                    </p:set>
                                    <p:anim calcmode="lin" valueType="num">
                                      <p:cBhvr>
                                        <p:cTn id="23" dur="500" fill="hold"/>
                                        <p:tgtEl>
                                          <p:spTgt spid="40987">
                                            <p:txEl>
                                              <p:pRg st="1" end="1"/>
                                            </p:txEl>
                                          </p:spTgt>
                                        </p:tgtEl>
                                        <p:attrNameLst>
                                          <p:attrName>ppt_w</p:attrName>
                                        </p:attrNameLst>
                                      </p:cBhvr>
                                      <p:tavLst>
                                        <p:tav tm="0">
                                          <p:val>
                                            <p:strVal val="#ppt_w*0.70"/>
                                          </p:val>
                                        </p:tav>
                                        <p:tav tm="100000">
                                          <p:val>
                                            <p:strVal val="#ppt_w"/>
                                          </p:val>
                                        </p:tav>
                                      </p:tavLst>
                                    </p:anim>
                                    <p:anim calcmode="lin" valueType="num">
                                      <p:cBhvr>
                                        <p:cTn id="24" dur="500" fill="hold"/>
                                        <p:tgtEl>
                                          <p:spTgt spid="40987">
                                            <p:txEl>
                                              <p:pRg st="1" end="1"/>
                                            </p:txEl>
                                          </p:spTgt>
                                        </p:tgtEl>
                                        <p:attrNameLst>
                                          <p:attrName>ppt_h</p:attrName>
                                        </p:attrNameLst>
                                      </p:cBhvr>
                                      <p:tavLst>
                                        <p:tav tm="0">
                                          <p:val>
                                            <p:strVal val="#ppt_h"/>
                                          </p:val>
                                        </p:tav>
                                        <p:tav tm="100000">
                                          <p:val>
                                            <p:strVal val="#ppt_h"/>
                                          </p:val>
                                        </p:tav>
                                      </p:tavLst>
                                    </p:anim>
                                    <p:animEffect transition="in" filter="fade">
                                      <p:cBhvr>
                                        <p:cTn id="25" dur="500"/>
                                        <p:tgtEl>
                                          <p:spTgt spid="40987">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7" presetClass="entr" presetSubtype="0" fill="hold" grpId="0" nodeType="clickEffect">
                                  <p:stCondLst>
                                    <p:cond delay="0"/>
                                  </p:stCondLst>
                                  <p:childTnLst>
                                    <p:set>
                                      <p:cBhvr>
                                        <p:cTn id="29" dur="1" fill="hold">
                                          <p:stCondLst>
                                            <p:cond delay="0"/>
                                          </p:stCondLst>
                                        </p:cTn>
                                        <p:tgtEl>
                                          <p:spTgt spid="40995"/>
                                        </p:tgtEl>
                                        <p:attrNameLst>
                                          <p:attrName>style.visibility</p:attrName>
                                        </p:attrNameLst>
                                      </p:cBhvr>
                                      <p:to>
                                        <p:strVal val="visible"/>
                                      </p:to>
                                    </p:set>
                                    <p:animEffect transition="in" filter="fade">
                                      <p:cBhvr>
                                        <p:cTn id="30" dur="500"/>
                                        <p:tgtEl>
                                          <p:spTgt spid="40995"/>
                                        </p:tgtEl>
                                      </p:cBhvr>
                                    </p:animEffect>
                                    <p:anim calcmode="lin" valueType="num">
                                      <p:cBhvr>
                                        <p:cTn id="31" dur="500" fill="hold"/>
                                        <p:tgtEl>
                                          <p:spTgt spid="40995"/>
                                        </p:tgtEl>
                                        <p:attrNameLst>
                                          <p:attrName>ppt_x</p:attrName>
                                        </p:attrNameLst>
                                      </p:cBhvr>
                                      <p:tavLst>
                                        <p:tav tm="0">
                                          <p:val>
                                            <p:strVal val="#ppt_x"/>
                                          </p:val>
                                        </p:tav>
                                        <p:tav tm="100000">
                                          <p:val>
                                            <p:strVal val="#ppt_x"/>
                                          </p:val>
                                        </p:tav>
                                      </p:tavLst>
                                    </p:anim>
                                    <p:anim calcmode="lin" valueType="num">
                                      <p:cBhvr>
                                        <p:cTn id="32" dur="500" fill="hold"/>
                                        <p:tgtEl>
                                          <p:spTgt spid="40995"/>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40996"/>
                                        </p:tgtEl>
                                        <p:attrNameLst>
                                          <p:attrName>style.visibility</p:attrName>
                                        </p:attrNameLst>
                                      </p:cBhvr>
                                      <p:to>
                                        <p:strVal val="visible"/>
                                      </p:to>
                                    </p:set>
                                    <p:animEffect transition="in" filter="wipe(down)">
                                      <p:cBhvr>
                                        <p:cTn id="37" dur="500"/>
                                        <p:tgtEl>
                                          <p:spTgt spid="40996"/>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40988"/>
                                        </p:tgtEl>
                                        <p:attrNameLst>
                                          <p:attrName>style.visibility</p:attrName>
                                        </p:attrNameLst>
                                      </p:cBhvr>
                                      <p:to>
                                        <p:strVal val="visible"/>
                                      </p:to>
                                    </p:set>
                                    <p:animEffect transition="in" filter="wipe(down)">
                                      <p:cBhvr>
                                        <p:cTn id="40" dur="500"/>
                                        <p:tgtEl>
                                          <p:spTgt spid="40988"/>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40997"/>
                                        </p:tgtEl>
                                        <p:attrNameLst>
                                          <p:attrName>style.visibility</p:attrName>
                                        </p:attrNameLst>
                                      </p:cBhvr>
                                      <p:to>
                                        <p:strVal val="visible"/>
                                      </p:to>
                                    </p:set>
                                    <p:animEffect transition="in" filter="fade">
                                      <p:cBhvr>
                                        <p:cTn id="45" dur="500"/>
                                        <p:tgtEl>
                                          <p:spTgt spid="40997"/>
                                        </p:tgtEl>
                                      </p:cBhvr>
                                    </p:animEffect>
                                    <p:anim calcmode="lin" valueType="num">
                                      <p:cBhvr>
                                        <p:cTn id="46" dur="500" fill="hold"/>
                                        <p:tgtEl>
                                          <p:spTgt spid="40997"/>
                                        </p:tgtEl>
                                        <p:attrNameLst>
                                          <p:attrName>ppt_x</p:attrName>
                                        </p:attrNameLst>
                                      </p:cBhvr>
                                      <p:tavLst>
                                        <p:tav tm="0">
                                          <p:val>
                                            <p:strVal val="#ppt_x"/>
                                          </p:val>
                                        </p:tav>
                                        <p:tav tm="100000">
                                          <p:val>
                                            <p:strVal val="#ppt_x"/>
                                          </p:val>
                                        </p:tav>
                                      </p:tavLst>
                                    </p:anim>
                                    <p:anim calcmode="lin" valueType="num">
                                      <p:cBhvr>
                                        <p:cTn id="47" dur="500" fill="hold"/>
                                        <p:tgtEl>
                                          <p:spTgt spid="40997"/>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2"/>
                                        </p:tgtEl>
                                        <p:attrNameLst>
                                          <p:attrName>style.visibility</p:attrName>
                                        </p:attrNameLst>
                                      </p:cBhvr>
                                      <p:to>
                                        <p:strVal val="visible"/>
                                      </p:to>
                                    </p:set>
                                    <p:anim to="" calcmode="lin" valueType="num">
                                      <p:cBhvr>
                                        <p:cTn id="52" dur="1" fill="hold"/>
                                        <p:tgtEl>
                                          <p:spTgt spid="2"/>
                                        </p:tgtEl>
                                      </p:cBhvr>
                                    </p:anim>
                                  </p:childTnLst>
                                </p:cTn>
                              </p:par>
                              <p:par>
                                <p:cTn id="53" presetID="22" presetClass="entr" presetSubtype="4" fill="hold" grpId="0" nodeType="withEffect">
                                  <p:stCondLst>
                                    <p:cond delay="0"/>
                                  </p:stCondLst>
                                  <p:childTnLst>
                                    <p:set>
                                      <p:cBhvr>
                                        <p:cTn id="54" dur="1" fill="hold">
                                          <p:stCondLst>
                                            <p:cond delay="0"/>
                                          </p:stCondLst>
                                        </p:cTn>
                                        <p:tgtEl>
                                          <p:spTgt spid="40989"/>
                                        </p:tgtEl>
                                        <p:attrNameLst>
                                          <p:attrName>style.visibility</p:attrName>
                                        </p:attrNameLst>
                                      </p:cBhvr>
                                      <p:to>
                                        <p:strVal val="visible"/>
                                      </p:to>
                                    </p:set>
                                    <p:animEffect transition="in" filter="wipe(down)">
                                      <p:cBhvr>
                                        <p:cTn id="55" dur="500"/>
                                        <p:tgtEl>
                                          <p:spTgt spid="40989"/>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40990"/>
                                        </p:tgtEl>
                                        <p:attrNameLst>
                                          <p:attrName>style.visibility</p:attrName>
                                        </p:attrNameLst>
                                      </p:cBhvr>
                                      <p:to>
                                        <p:strVal val="visible"/>
                                      </p:to>
                                    </p:set>
                                    <p:animEffect transition="in" filter="wipe(left)">
                                      <p:cBhvr>
                                        <p:cTn id="60" dur="1000"/>
                                        <p:tgtEl>
                                          <p:spTgt spid="409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8" grpId="0" bldLvl="0" animBg="1"/>
      <p:bldP spid="40989" grpId="0" bldLvl="0" animBg="1"/>
      <p:bldP spid="40995" grpId="0" bldLvl="0" animBg="1"/>
      <p:bldP spid="40996" grpId="0" bldLvl="0" animBg="1"/>
      <p:bldP spid="40997" grpId="0" bldLvl="0" animBg="1"/>
      <p:bldP spid="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86" name="Group 2"/>
          <p:cNvGrpSpPr/>
          <p:nvPr/>
        </p:nvGrpSpPr>
        <p:grpSpPr bwMode="auto">
          <a:xfrm rot="-336813">
            <a:off x="5318919" y="2727405"/>
            <a:ext cx="1188244" cy="1188244"/>
            <a:chOff x="975" y="210"/>
            <a:chExt cx="998" cy="998"/>
          </a:xfrm>
        </p:grpSpPr>
        <p:sp>
          <p:nvSpPr>
            <p:cNvPr id="41987" name="Oval 3"/>
            <p:cNvSpPr>
              <a:spLocks noChangeArrowheads="1"/>
            </p:cNvSpPr>
            <p:nvPr/>
          </p:nvSpPr>
          <p:spPr bwMode="auto">
            <a:xfrm>
              <a:off x="975" y="210"/>
              <a:ext cx="998" cy="998"/>
            </a:xfrm>
            <a:prstGeom prst="ellipse">
              <a:avLst/>
            </a:prstGeom>
            <a:solidFill>
              <a:srgbClr val="FF0000"/>
            </a:solidFill>
            <a:ln w="9525">
              <a:solidFill>
                <a:srgbClr val="FF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b="1">
                <a:latin typeface="楷体" panose="02010609060101010101" charset="-122"/>
                <a:ea typeface="楷体" panose="02010609060101010101" charset="-122"/>
              </a:endParaRPr>
            </a:p>
          </p:txBody>
        </p:sp>
        <p:sp>
          <p:nvSpPr>
            <p:cNvPr id="41988" name="Freeform 4"/>
            <p:cNvSpPr/>
            <p:nvPr/>
          </p:nvSpPr>
          <p:spPr bwMode="auto">
            <a:xfrm>
              <a:off x="1152" y="274"/>
              <a:ext cx="131" cy="814"/>
            </a:xfrm>
            <a:custGeom>
              <a:avLst/>
              <a:gdLst>
                <a:gd name="T0" fmla="*/ 73 w 131"/>
                <a:gd name="T1" fmla="*/ 0 h 814"/>
                <a:gd name="T2" fmla="*/ 119 w 131"/>
                <a:gd name="T3" fmla="*/ 430 h 814"/>
                <a:gd name="T4" fmla="*/ 0 w 131"/>
                <a:gd name="T5" fmla="*/ 814 h 814"/>
              </a:gdLst>
              <a:ahLst/>
              <a:cxnLst>
                <a:cxn ang="0">
                  <a:pos x="T0" y="T1"/>
                </a:cxn>
                <a:cxn ang="0">
                  <a:pos x="T2" y="T3"/>
                </a:cxn>
                <a:cxn ang="0">
                  <a:pos x="T4" y="T5"/>
                </a:cxn>
              </a:cxnLst>
              <a:rect l="0" t="0" r="r" b="b"/>
              <a:pathLst>
                <a:path w="131" h="814">
                  <a:moveTo>
                    <a:pt x="73" y="0"/>
                  </a:moveTo>
                  <a:cubicBezTo>
                    <a:pt x="79" y="72"/>
                    <a:pt x="131" y="294"/>
                    <a:pt x="119" y="430"/>
                  </a:cubicBezTo>
                  <a:cubicBezTo>
                    <a:pt x="107" y="566"/>
                    <a:pt x="25" y="734"/>
                    <a:pt x="0" y="814"/>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b="1">
                <a:latin typeface="楷体" panose="02010609060101010101" charset="-122"/>
                <a:ea typeface="楷体" panose="02010609060101010101" charset="-122"/>
              </a:endParaRPr>
            </a:p>
          </p:txBody>
        </p:sp>
        <p:sp>
          <p:nvSpPr>
            <p:cNvPr id="41989" name="Freeform 5"/>
            <p:cNvSpPr/>
            <p:nvPr/>
          </p:nvSpPr>
          <p:spPr bwMode="auto">
            <a:xfrm>
              <a:off x="1639" y="255"/>
              <a:ext cx="107" cy="862"/>
            </a:xfrm>
            <a:custGeom>
              <a:avLst/>
              <a:gdLst>
                <a:gd name="T0" fmla="*/ 62 w 107"/>
                <a:gd name="T1" fmla="*/ 0 h 862"/>
                <a:gd name="T2" fmla="*/ 7 w 107"/>
                <a:gd name="T3" fmla="*/ 449 h 862"/>
                <a:gd name="T4" fmla="*/ 107 w 107"/>
                <a:gd name="T5" fmla="*/ 862 h 862"/>
              </a:gdLst>
              <a:ahLst/>
              <a:cxnLst>
                <a:cxn ang="0">
                  <a:pos x="T0" y="T1"/>
                </a:cxn>
                <a:cxn ang="0">
                  <a:pos x="T2" y="T3"/>
                </a:cxn>
                <a:cxn ang="0">
                  <a:pos x="T4" y="T5"/>
                </a:cxn>
              </a:cxnLst>
              <a:rect l="0" t="0" r="r" b="b"/>
              <a:pathLst>
                <a:path w="107" h="862">
                  <a:moveTo>
                    <a:pt x="62" y="0"/>
                  </a:moveTo>
                  <a:cubicBezTo>
                    <a:pt x="53" y="75"/>
                    <a:pt x="0" y="305"/>
                    <a:pt x="7" y="449"/>
                  </a:cubicBezTo>
                  <a:cubicBezTo>
                    <a:pt x="14" y="593"/>
                    <a:pt x="86" y="776"/>
                    <a:pt x="107" y="862"/>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b="1">
                <a:latin typeface="楷体" panose="02010609060101010101" charset="-122"/>
                <a:ea typeface="楷体" panose="02010609060101010101" charset="-122"/>
              </a:endParaRPr>
            </a:p>
          </p:txBody>
        </p:sp>
        <p:sp>
          <p:nvSpPr>
            <p:cNvPr id="41990" name="Freeform 6"/>
            <p:cNvSpPr/>
            <p:nvPr/>
          </p:nvSpPr>
          <p:spPr bwMode="auto">
            <a:xfrm>
              <a:off x="975" y="618"/>
              <a:ext cx="998" cy="151"/>
            </a:xfrm>
            <a:custGeom>
              <a:avLst/>
              <a:gdLst>
                <a:gd name="T0" fmla="*/ 0 w 998"/>
                <a:gd name="T1" fmla="*/ 0 h 151"/>
                <a:gd name="T2" fmla="*/ 408 w 998"/>
                <a:gd name="T3" fmla="*/ 136 h 151"/>
                <a:gd name="T4" fmla="*/ 998 w 998"/>
                <a:gd name="T5" fmla="*/ 91 h 151"/>
              </a:gdLst>
              <a:ahLst/>
              <a:cxnLst>
                <a:cxn ang="0">
                  <a:pos x="T0" y="T1"/>
                </a:cxn>
                <a:cxn ang="0">
                  <a:pos x="T2" y="T3"/>
                </a:cxn>
                <a:cxn ang="0">
                  <a:pos x="T4" y="T5"/>
                </a:cxn>
              </a:cxnLst>
              <a:rect l="0" t="0" r="r" b="b"/>
              <a:pathLst>
                <a:path w="998" h="151">
                  <a:moveTo>
                    <a:pt x="0" y="0"/>
                  </a:moveTo>
                  <a:cubicBezTo>
                    <a:pt x="121" y="60"/>
                    <a:pt x="242" y="121"/>
                    <a:pt x="408" y="136"/>
                  </a:cubicBezTo>
                  <a:cubicBezTo>
                    <a:pt x="574" y="151"/>
                    <a:pt x="786" y="121"/>
                    <a:pt x="998" y="91"/>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b="1">
                <a:latin typeface="楷体" panose="02010609060101010101" charset="-122"/>
                <a:ea typeface="楷体" panose="02010609060101010101" charset="-122"/>
              </a:endParaRPr>
            </a:p>
          </p:txBody>
        </p:sp>
        <p:sp>
          <p:nvSpPr>
            <p:cNvPr id="41991" name="Freeform 7"/>
            <p:cNvSpPr/>
            <p:nvPr/>
          </p:nvSpPr>
          <p:spPr bwMode="auto">
            <a:xfrm>
              <a:off x="1429" y="210"/>
              <a:ext cx="45" cy="997"/>
            </a:xfrm>
            <a:custGeom>
              <a:avLst/>
              <a:gdLst>
                <a:gd name="T0" fmla="*/ 45 w 45"/>
                <a:gd name="T1" fmla="*/ 0 h 997"/>
                <a:gd name="T2" fmla="*/ 0 w 45"/>
                <a:gd name="T3" fmla="*/ 997 h 997"/>
              </a:gdLst>
              <a:ahLst/>
              <a:cxnLst>
                <a:cxn ang="0">
                  <a:pos x="T0" y="T1"/>
                </a:cxn>
                <a:cxn ang="0">
                  <a:pos x="T2" y="T3"/>
                </a:cxn>
              </a:cxnLst>
              <a:rect l="0" t="0" r="r" b="b"/>
              <a:pathLst>
                <a:path w="45" h="997">
                  <a:moveTo>
                    <a:pt x="45" y="0"/>
                  </a:moveTo>
                  <a:cubicBezTo>
                    <a:pt x="45" y="0"/>
                    <a:pt x="22" y="498"/>
                    <a:pt x="0" y="997"/>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b="1">
                <a:latin typeface="楷体" panose="02010609060101010101" charset="-122"/>
                <a:ea typeface="楷体" panose="02010609060101010101" charset="-122"/>
              </a:endParaRPr>
            </a:p>
          </p:txBody>
        </p:sp>
      </p:grpSp>
      <p:grpSp>
        <p:nvGrpSpPr>
          <p:cNvPr id="41992" name="Group 8"/>
          <p:cNvGrpSpPr/>
          <p:nvPr/>
        </p:nvGrpSpPr>
        <p:grpSpPr bwMode="auto">
          <a:xfrm rot="-208137">
            <a:off x="5264150" y="2835752"/>
            <a:ext cx="1291829" cy="1081088"/>
            <a:chOff x="975" y="210"/>
            <a:chExt cx="998" cy="998"/>
          </a:xfrm>
        </p:grpSpPr>
        <p:sp>
          <p:nvSpPr>
            <p:cNvPr id="41993" name="Oval 9"/>
            <p:cNvSpPr>
              <a:spLocks noChangeArrowheads="1"/>
            </p:cNvSpPr>
            <p:nvPr/>
          </p:nvSpPr>
          <p:spPr bwMode="auto">
            <a:xfrm>
              <a:off x="975" y="210"/>
              <a:ext cx="998" cy="998"/>
            </a:xfrm>
            <a:prstGeom prst="ellipse">
              <a:avLst/>
            </a:prstGeom>
            <a:solidFill>
              <a:srgbClr val="FF0000"/>
            </a:solidFill>
            <a:ln w="9525">
              <a:solidFill>
                <a:srgbClr val="FF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b="1">
                <a:latin typeface="楷体" panose="02010609060101010101" charset="-122"/>
                <a:ea typeface="楷体" panose="02010609060101010101" charset="-122"/>
              </a:endParaRPr>
            </a:p>
          </p:txBody>
        </p:sp>
        <p:sp>
          <p:nvSpPr>
            <p:cNvPr id="41994" name="Freeform 10"/>
            <p:cNvSpPr/>
            <p:nvPr/>
          </p:nvSpPr>
          <p:spPr bwMode="auto">
            <a:xfrm>
              <a:off x="1152" y="274"/>
              <a:ext cx="131" cy="814"/>
            </a:xfrm>
            <a:custGeom>
              <a:avLst/>
              <a:gdLst>
                <a:gd name="T0" fmla="*/ 73 w 131"/>
                <a:gd name="T1" fmla="*/ 0 h 814"/>
                <a:gd name="T2" fmla="*/ 119 w 131"/>
                <a:gd name="T3" fmla="*/ 430 h 814"/>
                <a:gd name="T4" fmla="*/ 0 w 131"/>
                <a:gd name="T5" fmla="*/ 814 h 814"/>
              </a:gdLst>
              <a:ahLst/>
              <a:cxnLst>
                <a:cxn ang="0">
                  <a:pos x="T0" y="T1"/>
                </a:cxn>
                <a:cxn ang="0">
                  <a:pos x="T2" y="T3"/>
                </a:cxn>
                <a:cxn ang="0">
                  <a:pos x="T4" y="T5"/>
                </a:cxn>
              </a:cxnLst>
              <a:rect l="0" t="0" r="r" b="b"/>
              <a:pathLst>
                <a:path w="131" h="814">
                  <a:moveTo>
                    <a:pt x="73" y="0"/>
                  </a:moveTo>
                  <a:cubicBezTo>
                    <a:pt x="79" y="72"/>
                    <a:pt x="131" y="294"/>
                    <a:pt x="119" y="430"/>
                  </a:cubicBezTo>
                  <a:cubicBezTo>
                    <a:pt x="107" y="566"/>
                    <a:pt x="25" y="734"/>
                    <a:pt x="0" y="814"/>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b="1">
                <a:latin typeface="楷体" panose="02010609060101010101" charset="-122"/>
                <a:ea typeface="楷体" panose="02010609060101010101" charset="-122"/>
              </a:endParaRPr>
            </a:p>
          </p:txBody>
        </p:sp>
        <p:sp>
          <p:nvSpPr>
            <p:cNvPr id="41995" name="Freeform 11"/>
            <p:cNvSpPr/>
            <p:nvPr/>
          </p:nvSpPr>
          <p:spPr bwMode="auto">
            <a:xfrm>
              <a:off x="1639" y="255"/>
              <a:ext cx="107" cy="862"/>
            </a:xfrm>
            <a:custGeom>
              <a:avLst/>
              <a:gdLst>
                <a:gd name="T0" fmla="*/ 62 w 107"/>
                <a:gd name="T1" fmla="*/ 0 h 862"/>
                <a:gd name="T2" fmla="*/ 7 w 107"/>
                <a:gd name="T3" fmla="*/ 449 h 862"/>
                <a:gd name="T4" fmla="*/ 107 w 107"/>
                <a:gd name="T5" fmla="*/ 862 h 862"/>
              </a:gdLst>
              <a:ahLst/>
              <a:cxnLst>
                <a:cxn ang="0">
                  <a:pos x="T0" y="T1"/>
                </a:cxn>
                <a:cxn ang="0">
                  <a:pos x="T2" y="T3"/>
                </a:cxn>
                <a:cxn ang="0">
                  <a:pos x="T4" y="T5"/>
                </a:cxn>
              </a:cxnLst>
              <a:rect l="0" t="0" r="r" b="b"/>
              <a:pathLst>
                <a:path w="107" h="862">
                  <a:moveTo>
                    <a:pt x="62" y="0"/>
                  </a:moveTo>
                  <a:cubicBezTo>
                    <a:pt x="53" y="75"/>
                    <a:pt x="0" y="305"/>
                    <a:pt x="7" y="449"/>
                  </a:cubicBezTo>
                  <a:cubicBezTo>
                    <a:pt x="14" y="593"/>
                    <a:pt x="86" y="776"/>
                    <a:pt x="107" y="862"/>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b="1">
                <a:latin typeface="楷体" panose="02010609060101010101" charset="-122"/>
                <a:ea typeface="楷体" panose="02010609060101010101" charset="-122"/>
              </a:endParaRPr>
            </a:p>
          </p:txBody>
        </p:sp>
        <p:sp>
          <p:nvSpPr>
            <p:cNvPr id="41996" name="Freeform 12"/>
            <p:cNvSpPr/>
            <p:nvPr/>
          </p:nvSpPr>
          <p:spPr bwMode="auto">
            <a:xfrm>
              <a:off x="975" y="618"/>
              <a:ext cx="998" cy="151"/>
            </a:xfrm>
            <a:custGeom>
              <a:avLst/>
              <a:gdLst>
                <a:gd name="T0" fmla="*/ 0 w 998"/>
                <a:gd name="T1" fmla="*/ 0 h 151"/>
                <a:gd name="T2" fmla="*/ 408 w 998"/>
                <a:gd name="T3" fmla="*/ 136 h 151"/>
                <a:gd name="T4" fmla="*/ 998 w 998"/>
                <a:gd name="T5" fmla="*/ 91 h 151"/>
              </a:gdLst>
              <a:ahLst/>
              <a:cxnLst>
                <a:cxn ang="0">
                  <a:pos x="T0" y="T1"/>
                </a:cxn>
                <a:cxn ang="0">
                  <a:pos x="T2" y="T3"/>
                </a:cxn>
                <a:cxn ang="0">
                  <a:pos x="T4" y="T5"/>
                </a:cxn>
              </a:cxnLst>
              <a:rect l="0" t="0" r="r" b="b"/>
              <a:pathLst>
                <a:path w="998" h="151">
                  <a:moveTo>
                    <a:pt x="0" y="0"/>
                  </a:moveTo>
                  <a:cubicBezTo>
                    <a:pt x="121" y="60"/>
                    <a:pt x="242" y="121"/>
                    <a:pt x="408" y="136"/>
                  </a:cubicBezTo>
                  <a:cubicBezTo>
                    <a:pt x="574" y="151"/>
                    <a:pt x="786" y="121"/>
                    <a:pt x="998" y="91"/>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b="1">
                <a:latin typeface="楷体" panose="02010609060101010101" charset="-122"/>
                <a:ea typeface="楷体" panose="02010609060101010101" charset="-122"/>
              </a:endParaRPr>
            </a:p>
          </p:txBody>
        </p:sp>
        <p:sp>
          <p:nvSpPr>
            <p:cNvPr id="41997" name="Freeform 13"/>
            <p:cNvSpPr/>
            <p:nvPr/>
          </p:nvSpPr>
          <p:spPr bwMode="auto">
            <a:xfrm>
              <a:off x="1429" y="210"/>
              <a:ext cx="45" cy="997"/>
            </a:xfrm>
            <a:custGeom>
              <a:avLst/>
              <a:gdLst>
                <a:gd name="T0" fmla="*/ 45 w 45"/>
                <a:gd name="T1" fmla="*/ 0 h 997"/>
                <a:gd name="T2" fmla="*/ 0 w 45"/>
                <a:gd name="T3" fmla="*/ 997 h 997"/>
              </a:gdLst>
              <a:ahLst/>
              <a:cxnLst>
                <a:cxn ang="0">
                  <a:pos x="T0" y="T1"/>
                </a:cxn>
                <a:cxn ang="0">
                  <a:pos x="T2" y="T3"/>
                </a:cxn>
              </a:cxnLst>
              <a:rect l="0" t="0" r="r" b="b"/>
              <a:pathLst>
                <a:path w="45" h="997">
                  <a:moveTo>
                    <a:pt x="45" y="0"/>
                  </a:moveTo>
                  <a:cubicBezTo>
                    <a:pt x="45" y="0"/>
                    <a:pt x="22" y="498"/>
                    <a:pt x="0" y="997"/>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b="1">
                <a:latin typeface="楷体" panose="02010609060101010101" charset="-122"/>
                <a:ea typeface="楷体" panose="02010609060101010101" charset="-122"/>
              </a:endParaRPr>
            </a:p>
          </p:txBody>
        </p:sp>
      </p:grpSp>
      <p:grpSp>
        <p:nvGrpSpPr>
          <p:cNvPr id="41998" name="Group 14"/>
          <p:cNvGrpSpPr/>
          <p:nvPr/>
        </p:nvGrpSpPr>
        <p:grpSpPr bwMode="auto">
          <a:xfrm rot="-133510">
            <a:off x="5210572" y="2997677"/>
            <a:ext cx="1391840" cy="917972"/>
            <a:chOff x="975" y="210"/>
            <a:chExt cx="998" cy="998"/>
          </a:xfrm>
        </p:grpSpPr>
        <p:sp>
          <p:nvSpPr>
            <p:cNvPr id="41999" name="Oval 15"/>
            <p:cNvSpPr>
              <a:spLocks noChangeArrowheads="1"/>
            </p:cNvSpPr>
            <p:nvPr/>
          </p:nvSpPr>
          <p:spPr bwMode="auto">
            <a:xfrm>
              <a:off x="975" y="210"/>
              <a:ext cx="998" cy="998"/>
            </a:xfrm>
            <a:prstGeom prst="ellipse">
              <a:avLst/>
            </a:prstGeom>
            <a:solidFill>
              <a:srgbClr val="FF0000"/>
            </a:solidFill>
            <a:ln w="9525">
              <a:solidFill>
                <a:srgbClr val="FF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b="1">
                <a:latin typeface="楷体" panose="02010609060101010101" charset="-122"/>
                <a:ea typeface="楷体" panose="02010609060101010101" charset="-122"/>
              </a:endParaRPr>
            </a:p>
          </p:txBody>
        </p:sp>
        <p:sp>
          <p:nvSpPr>
            <p:cNvPr id="42000" name="Freeform 16"/>
            <p:cNvSpPr/>
            <p:nvPr/>
          </p:nvSpPr>
          <p:spPr bwMode="auto">
            <a:xfrm>
              <a:off x="1152" y="274"/>
              <a:ext cx="131" cy="814"/>
            </a:xfrm>
            <a:custGeom>
              <a:avLst/>
              <a:gdLst>
                <a:gd name="T0" fmla="*/ 73 w 131"/>
                <a:gd name="T1" fmla="*/ 0 h 814"/>
                <a:gd name="T2" fmla="*/ 119 w 131"/>
                <a:gd name="T3" fmla="*/ 430 h 814"/>
                <a:gd name="T4" fmla="*/ 0 w 131"/>
                <a:gd name="T5" fmla="*/ 814 h 814"/>
              </a:gdLst>
              <a:ahLst/>
              <a:cxnLst>
                <a:cxn ang="0">
                  <a:pos x="T0" y="T1"/>
                </a:cxn>
                <a:cxn ang="0">
                  <a:pos x="T2" y="T3"/>
                </a:cxn>
                <a:cxn ang="0">
                  <a:pos x="T4" y="T5"/>
                </a:cxn>
              </a:cxnLst>
              <a:rect l="0" t="0" r="r" b="b"/>
              <a:pathLst>
                <a:path w="131" h="814">
                  <a:moveTo>
                    <a:pt x="73" y="0"/>
                  </a:moveTo>
                  <a:cubicBezTo>
                    <a:pt x="79" y="72"/>
                    <a:pt x="131" y="294"/>
                    <a:pt x="119" y="430"/>
                  </a:cubicBezTo>
                  <a:cubicBezTo>
                    <a:pt x="107" y="566"/>
                    <a:pt x="25" y="734"/>
                    <a:pt x="0" y="814"/>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b="1">
                <a:latin typeface="楷体" panose="02010609060101010101" charset="-122"/>
                <a:ea typeface="楷体" panose="02010609060101010101" charset="-122"/>
              </a:endParaRPr>
            </a:p>
          </p:txBody>
        </p:sp>
        <p:sp>
          <p:nvSpPr>
            <p:cNvPr id="42001" name="Freeform 17"/>
            <p:cNvSpPr/>
            <p:nvPr/>
          </p:nvSpPr>
          <p:spPr bwMode="auto">
            <a:xfrm>
              <a:off x="1639" y="255"/>
              <a:ext cx="107" cy="862"/>
            </a:xfrm>
            <a:custGeom>
              <a:avLst/>
              <a:gdLst>
                <a:gd name="T0" fmla="*/ 62 w 107"/>
                <a:gd name="T1" fmla="*/ 0 h 862"/>
                <a:gd name="T2" fmla="*/ 7 w 107"/>
                <a:gd name="T3" fmla="*/ 449 h 862"/>
                <a:gd name="T4" fmla="*/ 107 w 107"/>
                <a:gd name="T5" fmla="*/ 862 h 862"/>
              </a:gdLst>
              <a:ahLst/>
              <a:cxnLst>
                <a:cxn ang="0">
                  <a:pos x="T0" y="T1"/>
                </a:cxn>
                <a:cxn ang="0">
                  <a:pos x="T2" y="T3"/>
                </a:cxn>
                <a:cxn ang="0">
                  <a:pos x="T4" y="T5"/>
                </a:cxn>
              </a:cxnLst>
              <a:rect l="0" t="0" r="r" b="b"/>
              <a:pathLst>
                <a:path w="107" h="862">
                  <a:moveTo>
                    <a:pt x="62" y="0"/>
                  </a:moveTo>
                  <a:cubicBezTo>
                    <a:pt x="53" y="75"/>
                    <a:pt x="0" y="305"/>
                    <a:pt x="7" y="449"/>
                  </a:cubicBezTo>
                  <a:cubicBezTo>
                    <a:pt x="14" y="593"/>
                    <a:pt x="86" y="776"/>
                    <a:pt x="107" y="862"/>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b="1">
                <a:latin typeface="楷体" panose="02010609060101010101" charset="-122"/>
                <a:ea typeface="楷体" panose="02010609060101010101" charset="-122"/>
              </a:endParaRPr>
            </a:p>
          </p:txBody>
        </p:sp>
        <p:sp>
          <p:nvSpPr>
            <p:cNvPr id="42002" name="Freeform 18"/>
            <p:cNvSpPr/>
            <p:nvPr/>
          </p:nvSpPr>
          <p:spPr bwMode="auto">
            <a:xfrm>
              <a:off x="975" y="618"/>
              <a:ext cx="998" cy="151"/>
            </a:xfrm>
            <a:custGeom>
              <a:avLst/>
              <a:gdLst>
                <a:gd name="T0" fmla="*/ 0 w 998"/>
                <a:gd name="T1" fmla="*/ 0 h 151"/>
                <a:gd name="T2" fmla="*/ 408 w 998"/>
                <a:gd name="T3" fmla="*/ 136 h 151"/>
                <a:gd name="T4" fmla="*/ 998 w 998"/>
                <a:gd name="T5" fmla="*/ 91 h 151"/>
              </a:gdLst>
              <a:ahLst/>
              <a:cxnLst>
                <a:cxn ang="0">
                  <a:pos x="T0" y="T1"/>
                </a:cxn>
                <a:cxn ang="0">
                  <a:pos x="T2" y="T3"/>
                </a:cxn>
                <a:cxn ang="0">
                  <a:pos x="T4" y="T5"/>
                </a:cxn>
              </a:cxnLst>
              <a:rect l="0" t="0" r="r" b="b"/>
              <a:pathLst>
                <a:path w="998" h="151">
                  <a:moveTo>
                    <a:pt x="0" y="0"/>
                  </a:moveTo>
                  <a:cubicBezTo>
                    <a:pt x="121" y="60"/>
                    <a:pt x="242" y="121"/>
                    <a:pt x="408" y="136"/>
                  </a:cubicBezTo>
                  <a:cubicBezTo>
                    <a:pt x="574" y="151"/>
                    <a:pt x="786" y="121"/>
                    <a:pt x="998" y="91"/>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b="1">
                <a:latin typeface="楷体" panose="02010609060101010101" charset="-122"/>
                <a:ea typeface="楷体" panose="02010609060101010101" charset="-122"/>
              </a:endParaRPr>
            </a:p>
          </p:txBody>
        </p:sp>
        <p:sp>
          <p:nvSpPr>
            <p:cNvPr id="42003" name="Freeform 19"/>
            <p:cNvSpPr/>
            <p:nvPr/>
          </p:nvSpPr>
          <p:spPr bwMode="auto">
            <a:xfrm>
              <a:off x="1429" y="210"/>
              <a:ext cx="45" cy="997"/>
            </a:xfrm>
            <a:custGeom>
              <a:avLst/>
              <a:gdLst>
                <a:gd name="T0" fmla="*/ 45 w 45"/>
                <a:gd name="T1" fmla="*/ 0 h 997"/>
                <a:gd name="T2" fmla="*/ 0 w 45"/>
                <a:gd name="T3" fmla="*/ 997 h 997"/>
              </a:gdLst>
              <a:ahLst/>
              <a:cxnLst>
                <a:cxn ang="0">
                  <a:pos x="T0" y="T1"/>
                </a:cxn>
                <a:cxn ang="0">
                  <a:pos x="T2" y="T3"/>
                </a:cxn>
              </a:cxnLst>
              <a:rect l="0" t="0" r="r" b="b"/>
              <a:pathLst>
                <a:path w="45" h="997">
                  <a:moveTo>
                    <a:pt x="45" y="0"/>
                  </a:moveTo>
                  <a:cubicBezTo>
                    <a:pt x="45" y="0"/>
                    <a:pt x="22" y="498"/>
                    <a:pt x="0" y="997"/>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b="1">
                <a:latin typeface="楷体" panose="02010609060101010101" charset="-122"/>
                <a:ea typeface="楷体" panose="02010609060101010101" charset="-122"/>
              </a:endParaRPr>
            </a:p>
          </p:txBody>
        </p:sp>
      </p:grpSp>
      <p:grpSp>
        <p:nvGrpSpPr>
          <p:cNvPr id="42004" name="Group 20"/>
          <p:cNvGrpSpPr/>
          <p:nvPr/>
        </p:nvGrpSpPr>
        <p:grpSpPr bwMode="auto">
          <a:xfrm rot="-205805">
            <a:off x="5121275" y="3104833"/>
            <a:ext cx="1601391" cy="810816"/>
            <a:chOff x="975" y="210"/>
            <a:chExt cx="998" cy="998"/>
          </a:xfrm>
        </p:grpSpPr>
        <p:sp>
          <p:nvSpPr>
            <p:cNvPr id="42005" name="Oval 21"/>
            <p:cNvSpPr>
              <a:spLocks noChangeArrowheads="1"/>
            </p:cNvSpPr>
            <p:nvPr/>
          </p:nvSpPr>
          <p:spPr bwMode="auto">
            <a:xfrm>
              <a:off x="975" y="210"/>
              <a:ext cx="998" cy="998"/>
            </a:xfrm>
            <a:prstGeom prst="ellipse">
              <a:avLst/>
            </a:prstGeom>
            <a:solidFill>
              <a:srgbClr val="FF0000"/>
            </a:solidFill>
            <a:ln w="9525">
              <a:solidFill>
                <a:srgbClr val="FF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b="1">
                <a:latin typeface="楷体" panose="02010609060101010101" charset="-122"/>
                <a:ea typeface="楷体" panose="02010609060101010101" charset="-122"/>
              </a:endParaRPr>
            </a:p>
          </p:txBody>
        </p:sp>
        <p:sp>
          <p:nvSpPr>
            <p:cNvPr id="42006" name="Freeform 22"/>
            <p:cNvSpPr/>
            <p:nvPr/>
          </p:nvSpPr>
          <p:spPr bwMode="auto">
            <a:xfrm>
              <a:off x="1152" y="274"/>
              <a:ext cx="131" cy="814"/>
            </a:xfrm>
            <a:custGeom>
              <a:avLst/>
              <a:gdLst>
                <a:gd name="T0" fmla="*/ 73 w 131"/>
                <a:gd name="T1" fmla="*/ 0 h 814"/>
                <a:gd name="T2" fmla="*/ 119 w 131"/>
                <a:gd name="T3" fmla="*/ 430 h 814"/>
                <a:gd name="T4" fmla="*/ 0 w 131"/>
                <a:gd name="T5" fmla="*/ 814 h 814"/>
              </a:gdLst>
              <a:ahLst/>
              <a:cxnLst>
                <a:cxn ang="0">
                  <a:pos x="T0" y="T1"/>
                </a:cxn>
                <a:cxn ang="0">
                  <a:pos x="T2" y="T3"/>
                </a:cxn>
                <a:cxn ang="0">
                  <a:pos x="T4" y="T5"/>
                </a:cxn>
              </a:cxnLst>
              <a:rect l="0" t="0" r="r" b="b"/>
              <a:pathLst>
                <a:path w="131" h="814">
                  <a:moveTo>
                    <a:pt x="73" y="0"/>
                  </a:moveTo>
                  <a:cubicBezTo>
                    <a:pt x="79" y="72"/>
                    <a:pt x="131" y="294"/>
                    <a:pt x="119" y="430"/>
                  </a:cubicBezTo>
                  <a:cubicBezTo>
                    <a:pt x="107" y="566"/>
                    <a:pt x="25" y="734"/>
                    <a:pt x="0" y="814"/>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b="1">
                <a:latin typeface="楷体" panose="02010609060101010101" charset="-122"/>
                <a:ea typeface="楷体" panose="02010609060101010101" charset="-122"/>
              </a:endParaRPr>
            </a:p>
          </p:txBody>
        </p:sp>
        <p:sp>
          <p:nvSpPr>
            <p:cNvPr id="42007" name="Freeform 23"/>
            <p:cNvSpPr/>
            <p:nvPr/>
          </p:nvSpPr>
          <p:spPr bwMode="auto">
            <a:xfrm>
              <a:off x="1639" y="255"/>
              <a:ext cx="107" cy="862"/>
            </a:xfrm>
            <a:custGeom>
              <a:avLst/>
              <a:gdLst>
                <a:gd name="T0" fmla="*/ 62 w 107"/>
                <a:gd name="T1" fmla="*/ 0 h 862"/>
                <a:gd name="T2" fmla="*/ 7 w 107"/>
                <a:gd name="T3" fmla="*/ 449 h 862"/>
                <a:gd name="T4" fmla="*/ 107 w 107"/>
                <a:gd name="T5" fmla="*/ 862 h 862"/>
              </a:gdLst>
              <a:ahLst/>
              <a:cxnLst>
                <a:cxn ang="0">
                  <a:pos x="T0" y="T1"/>
                </a:cxn>
                <a:cxn ang="0">
                  <a:pos x="T2" y="T3"/>
                </a:cxn>
                <a:cxn ang="0">
                  <a:pos x="T4" y="T5"/>
                </a:cxn>
              </a:cxnLst>
              <a:rect l="0" t="0" r="r" b="b"/>
              <a:pathLst>
                <a:path w="107" h="862">
                  <a:moveTo>
                    <a:pt x="62" y="0"/>
                  </a:moveTo>
                  <a:cubicBezTo>
                    <a:pt x="53" y="75"/>
                    <a:pt x="0" y="305"/>
                    <a:pt x="7" y="449"/>
                  </a:cubicBezTo>
                  <a:cubicBezTo>
                    <a:pt x="14" y="593"/>
                    <a:pt x="86" y="776"/>
                    <a:pt x="107" y="862"/>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b="1">
                <a:latin typeface="楷体" panose="02010609060101010101" charset="-122"/>
                <a:ea typeface="楷体" panose="02010609060101010101" charset="-122"/>
              </a:endParaRPr>
            </a:p>
          </p:txBody>
        </p:sp>
        <p:sp>
          <p:nvSpPr>
            <p:cNvPr id="42008" name="Freeform 24"/>
            <p:cNvSpPr/>
            <p:nvPr/>
          </p:nvSpPr>
          <p:spPr bwMode="auto">
            <a:xfrm>
              <a:off x="975" y="618"/>
              <a:ext cx="998" cy="151"/>
            </a:xfrm>
            <a:custGeom>
              <a:avLst/>
              <a:gdLst>
                <a:gd name="T0" fmla="*/ 0 w 998"/>
                <a:gd name="T1" fmla="*/ 0 h 151"/>
                <a:gd name="T2" fmla="*/ 408 w 998"/>
                <a:gd name="T3" fmla="*/ 136 h 151"/>
                <a:gd name="T4" fmla="*/ 998 w 998"/>
                <a:gd name="T5" fmla="*/ 91 h 151"/>
              </a:gdLst>
              <a:ahLst/>
              <a:cxnLst>
                <a:cxn ang="0">
                  <a:pos x="T0" y="T1"/>
                </a:cxn>
                <a:cxn ang="0">
                  <a:pos x="T2" y="T3"/>
                </a:cxn>
                <a:cxn ang="0">
                  <a:pos x="T4" y="T5"/>
                </a:cxn>
              </a:cxnLst>
              <a:rect l="0" t="0" r="r" b="b"/>
              <a:pathLst>
                <a:path w="998" h="151">
                  <a:moveTo>
                    <a:pt x="0" y="0"/>
                  </a:moveTo>
                  <a:cubicBezTo>
                    <a:pt x="121" y="60"/>
                    <a:pt x="242" y="121"/>
                    <a:pt x="408" y="136"/>
                  </a:cubicBezTo>
                  <a:cubicBezTo>
                    <a:pt x="574" y="151"/>
                    <a:pt x="786" y="121"/>
                    <a:pt x="998" y="91"/>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b="1">
                <a:latin typeface="楷体" panose="02010609060101010101" charset="-122"/>
                <a:ea typeface="楷体" panose="02010609060101010101" charset="-122"/>
              </a:endParaRPr>
            </a:p>
          </p:txBody>
        </p:sp>
        <p:sp>
          <p:nvSpPr>
            <p:cNvPr id="42009" name="Freeform 25"/>
            <p:cNvSpPr/>
            <p:nvPr/>
          </p:nvSpPr>
          <p:spPr bwMode="auto">
            <a:xfrm>
              <a:off x="1429" y="210"/>
              <a:ext cx="45" cy="997"/>
            </a:xfrm>
            <a:custGeom>
              <a:avLst/>
              <a:gdLst>
                <a:gd name="T0" fmla="*/ 45 w 45"/>
                <a:gd name="T1" fmla="*/ 0 h 997"/>
                <a:gd name="T2" fmla="*/ 0 w 45"/>
                <a:gd name="T3" fmla="*/ 997 h 997"/>
              </a:gdLst>
              <a:ahLst/>
              <a:cxnLst>
                <a:cxn ang="0">
                  <a:pos x="T0" y="T1"/>
                </a:cxn>
                <a:cxn ang="0">
                  <a:pos x="T2" y="T3"/>
                </a:cxn>
              </a:cxnLst>
              <a:rect l="0" t="0" r="r" b="b"/>
              <a:pathLst>
                <a:path w="45" h="997">
                  <a:moveTo>
                    <a:pt x="45" y="0"/>
                  </a:moveTo>
                  <a:cubicBezTo>
                    <a:pt x="45" y="0"/>
                    <a:pt x="22" y="498"/>
                    <a:pt x="0" y="997"/>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b="1">
                <a:latin typeface="楷体" panose="02010609060101010101" charset="-122"/>
                <a:ea typeface="楷体" panose="02010609060101010101" charset="-122"/>
              </a:endParaRPr>
            </a:p>
          </p:txBody>
        </p:sp>
      </p:grpSp>
      <p:sp>
        <p:nvSpPr>
          <p:cNvPr id="42010" name="Text Box 26"/>
          <p:cNvSpPr txBox="1">
            <a:spLocks noChangeArrowheads="1"/>
          </p:cNvSpPr>
          <p:nvPr/>
        </p:nvSpPr>
        <p:spPr bwMode="auto">
          <a:xfrm>
            <a:off x="706089" y="576314"/>
            <a:ext cx="56007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400" b="1" dirty="0">
                <a:solidFill>
                  <a:srgbClr val="0000FF"/>
                </a:solidFill>
                <a:latin typeface="黑体" panose="02010609060101010101" pitchFamily="49" charset="-122"/>
                <a:ea typeface="黑体" panose="02010609060101010101" pitchFamily="49" charset="-122"/>
                <a:cs typeface="楷体" panose="02010609060101010101" charset="-122"/>
              </a:rPr>
              <a:t>（</a:t>
            </a:r>
            <a:r>
              <a:rPr lang="en-US" altLang="zh-CN" sz="2400" b="1" dirty="0">
                <a:solidFill>
                  <a:srgbClr val="0000FF"/>
                </a:solidFill>
                <a:latin typeface="黑体" panose="02010609060101010101" pitchFamily="49" charset="-122"/>
                <a:ea typeface="黑体" panose="02010609060101010101" pitchFamily="49" charset="-122"/>
                <a:cs typeface="楷体" panose="02010609060101010101" charset="-122"/>
              </a:rPr>
              <a:t>3</a:t>
            </a:r>
            <a:r>
              <a:rPr lang="zh-CN" altLang="en-US" sz="2400" b="1" dirty="0">
                <a:solidFill>
                  <a:srgbClr val="0000FF"/>
                </a:solidFill>
                <a:latin typeface="黑体" panose="02010609060101010101" pitchFamily="49" charset="-122"/>
                <a:ea typeface="黑体" panose="02010609060101010101" pitchFamily="49" charset="-122"/>
                <a:cs typeface="楷体" panose="02010609060101010101" charset="-122"/>
              </a:rPr>
              <a:t>）皮球在恢复原状的过程中：</a:t>
            </a:r>
          </a:p>
          <a:p>
            <a:pPr>
              <a:lnSpc>
                <a:spcPct val="150000"/>
              </a:lnSpc>
            </a:pPr>
            <a:r>
              <a:rPr lang="zh-CN" altLang="en-US" sz="2400" b="1" dirty="0">
                <a:latin typeface="楷体" panose="02010609060101010101" charset="-122"/>
                <a:ea typeface="楷体" panose="02010609060101010101" charset="-122"/>
                <a:cs typeface="楷体" panose="02010609060101010101" charset="-122"/>
              </a:rPr>
              <a:t> </a:t>
            </a:r>
            <a:r>
              <a:rPr lang="zh-CN" altLang="en-US" sz="2400" b="1" dirty="0">
                <a:latin typeface="宋体" panose="02010600030101010101" pitchFamily="2" charset="-122"/>
                <a:ea typeface="宋体" panose="02010600030101010101" pitchFamily="2" charset="-122"/>
                <a:cs typeface="楷体" panose="02010609060101010101" charset="-122"/>
              </a:rPr>
              <a:t>弹性形变程度变小，向上的速度变大。</a:t>
            </a:r>
          </a:p>
        </p:txBody>
      </p:sp>
      <p:sp>
        <p:nvSpPr>
          <p:cNvPr id="42011" name="Line 27"/>
          <p:cNvSpPr>
            <a:spLocks noChangeShapeType="1"/>
          </p:cNvSpPr>
          <p:nvPr/>
        </p:nvSpPr>
        <p:spPr bwMode="auto">
          <a:xfrm>
            <a:off x="4606925" y="4076383"/>
            <a:ext cx="2514600" cy="0"/>
          </a:xfrm>
          <a:prstGeom prst="line">
            <a:avLst/>
          </a:prstGeom>
          <a:noFill/>
          <a:ln w="9525">
            <a:solidFill>
              <a:srgbClr val="993300"/>
            </a:solidFill>
            <a:round/>
          </a:ln>
          <a:effectLst/>
          <a:scene3d>
            <a:camera prst="legacyObliqueTopRight"/>
            <a:lightRig rig="legacyFlat3" dir="b"/>
          </a:scene3d>
          <a:sp3d extrusionH="430200" prstMaterial="legacyMatte">
            <a:bevelT w="13500" h="13500" prst="angle"/>
            <a:bevelB w="13500" h="13500" prst="angle"/>
            <a:extrusionClr>
              <a:srgbClr val="993300"/>
            </a:extrusionClr>
          </a:sp3d>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flatTx/>
          </a:bodyPr>
          <a:lstStyle/>
          <a:p>
            <a:endParaRPr lang="zh-CN" altLang="en-US" sz="1350"/>
          </a:p>
        </p:txBody>
      </p:sp>
      <p:sp>
        <p:nvSpPr>
          <p:cNvPr id="42012" name="Rectangle 28"/>
          <p:cNvSpPr>
            <a:spLocks noChangeArrowheads="1"/>
          </p:cNvSpPr>
          <p:nvPr/>
        </p:nvSpPr>
        <p:spPr bwMode="auto">
          <a:xfrm>
            <a:off x="7209790" y="2194560"/>
            <a:ext cx="1033780" cy="829945"/>
          </a:xfrm>
          <a:prstGeom prst="rect">
            <a:avLst/>
          </a:prstGeom>
          <a:noFill/>
          <a:ln>
            <a:solidFill>
              <a:srgbClr val="0000FF"/>
            </a:solidFill>
          </a:ln>
          <a:effectLst/>
        </p:spPr>
        <p:txBody>
          <a:bodyPr wrap="square">
            <a:spAutoFit/>
          </a:bodyPr>
          <a:lstStyle/>
          <a:p>
            <a:pPr algn="ctr"/>
            <a:r>
              <a:rPr lang="zh-CN" altLang="en-US" sz="2400" b="1">
                <a:solidFill>
                  <a:srgbClr val="FF0000"/>
                </a:solidFill>
                <a:latin typeface="宋体" panose="02010600030101010101" pitchFamily="2" charset="-122"/>
                <a:ea typeface="宋体" panose="02010600030101010101" pitchFamily="2" charset="-122"/>
              </a:rPr>
              <a:t>动能增大</a:t>
            </a:r>
          </a:p>
        </p:txBody>
      </p:sp>
      <p:sp>
        <p:nvSpPr>
          <p:cNvPr id="42013" name="Rectangle 29"/>
          <p:cNvSpPr>
            <a:spLocks noChangeArrowheads="1"/>
          </p:cNvSpPr>
          <p:nvPr/>
        </p:nvSpPr>
        <p:spPr bwMode="auto">
          <a:xfrm>
            <a:off x="3363985" y="2274888"/>
            <a:ext cx="1442983" cy="829945"/>
          </a:xfrm>
          <a:prstGeom prst="rect">
            <a:avLst/>
          </a:prstGeom>
          <a:noFill/>
          <a:ln>
            <a:solidFill>
              <a:srgbClr val="0000FF"/>
            </a:solidFill>
          </a:ln>
          <a:effectLst/>
        </p:spPr>
        <p:txBody>
          <a:bodyPr wrap="square">
            <a:spAutoFit/>
          </a:bodyPr>
          <a:lstStyle/>
          <a:p>
            <a:pPr algn="ctr"/>
            <a:r>
              <a:rPr lang="zh-CN" altLang="en-US" sz="2400" b="1" dirty="0">
                <a:solidFill>
                  <a:srgbClr val="FF0000"/>
                </a:solidFill>
                <a:latin typeface="宋体" panose="02010600030101010101" pitchFamily="2" charset="-122"/>
                <a:ea typeface="宋体" panose="02010600030101010101" pitchFamily="2" charset="-122"/>
              </a:rPr>
              <a:t>弹性势能减小</a:t>
            </a:r>
          </a:p>
        </p:txBody>
      </p:sp>
      <p:grpSp>
        <p:nvGrpSpPr>
          <p:cNvPr id="42014" name="Group 30"/>
          <p:cNvGrpSpPr/>
          <p:nvPr/>
        </p:nvGrpSpPr>
        <p:grpSpPr bwMode="auto">
          <a:xfrm>
            <a:off x="4164013" y="3104833"/>
            <a:ext cx="3658791" cy="1660922"/>
            <a:chOff x="1404" y="2640"/>
            <a:chExt cx="3073" cy="1395"/>
          </a:xfrm>
        </p:grpSpPr>
        <p:sp>
          <p:nvSpPr>
            <p:cNvPr id="42015" name="Line 31"/>
            <p:cNvSpPr>
              <a:spLocks noChangeShapeType="1"/>
            </p:cNvSpPr>
            <p:nvPr/>
          </p:nvSpPr>
          <p:spPr bwMode="auto">
            <a:xfrm>
              <a:off x="1404" y="2640"/>
              <a:ext cx="1" cy="1226"/>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p>
          </p:txBody>
        </p:sp>
        <p:sp>
          <p:nvSpPr>
            <p:cNvPr id="42016" name="Line 32"/>
            <p:cNvSpPr>
              <a:spLocks noChangeShapeType="1"/>
            </p:cNvSpPr>
            <p:nvPr/>
          </p:nvSpPr>
          <p:spPr bwMode="auto">
            <a:xfrm flipV="1">
              <a:off x="1404" y="3818"/>
              <a:ext cx="3072"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p>
          </p:txBody>
        </p:sp>
        <p:sp>
          <p:nvSpPr>
            <p:cNvPr id="42017" name="Line 33"/>
            <p:cNvSpPr>
              <a:spLocks noChangeShapeType="1"/>
            </p:cNvSpPr>
            <p:nvPr/>
          </p:nvSpPr>
          <p:spPr bwMode="auto">
            <a:xfrm flipV="1">
              <a:off x="4476" y="2640"/>
              <a:ext cx="1" cy="1178"/>
            </a:xfrm>
            <a:prstGeom prst="line">
              <a:avLst/>
            </a:prstGeom>
            <a:noFill/>
            <a:ln w="5715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p>
          </p:txBody>
        </p:sp>
        <p:sp>
          <p:nvSpPr>
            <p:cNvPr id="42018" name="Text Box 34"/>
            <p:cNvSpPr txBox="1">
              <a:spLocks noChangeArrowheads="1"/>
            </p:cNvSpPr>
            <p:nvPr/>
          </p:nvSpPr>
          <p:spPr bwMode="auto">
            <a:xfrm>
              <a:off x="2477" y="3648"/>
              <a:ext cx="1007" cy="387"/>
            </a:xfrm>
            <a:prstGeom prst="rect">
              <a:avLst/>
            </a:prstGeom>
            <a:solidFill>
              <a:srgbClr val="FF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2400" b="1" dirty="0">
                  <a:latin typeface="宋体" panose="02010600030101010101" pitchFamily="2" charset="-122"/>
                  <a:ea typeface="宋体" panose="02010600030101010101" pitchFamily="2" charset="-122"/>
                  <a:cs typeface="楷体" panose="02010609060101010101" charset="-122"/>
                </a:rPr>
                <a:t>转  化</a:t>
              </a:r>
            </a:p>
          </p:txBody>
        </p:sp>
      </p:grpSp>
      <p:sp>
        <p:nvSpPr>
          <p:cNvPr id="42019" name="AutoShape 35"/>
          <p:cNvSpPr>
            <a:spLocks noChangeArrowheads="1"/>
          </p:cNvSpPr>
          <p:nvPr/>
        </p:nvSpPr>
        <p:spPr bwMode="auto">
          <a:xfrm>
            <a:off x="5233670" y="2342833"/>
            <a:ext cx="628650" cy="1733498"/>
          </a:xfrm>
          <a:prstGeom prst="downArrow">
            <a:avLst>
              <a:gd name="adj1" fmla="val 50000"/>
              <a:gd name="adj2" fmla="val 52509"/>
            </a:avLst>
          </a:prstGeom>
          <a:solidFill>
            <a:srgbClr val="FFFFFF"/>
          </a:solidFill>
          <a:ln>
            <a:solidFill>
              <a:schemeClr val="accent1">
                <a:lumMod val="75000"/>
              </a:schemeClr>
            </a:solidFill>
          </a:ln>
          <a:effectLst/>
        </p:spPr>
        <p:txBody>
          <a:bodyPr vert="eaVert" wrap="none" anchor="ctr"/>
          <a:lstStyle/>
          <a:p>
            <a:pPr algn="ctr"/>
            <a:r>
              <a:rPr lang="zh-CN" altLang="en-US" sz="2400" b="1" dirty="0">
                <a:latin typeface="宋体" panose="02010600030101010101" pitchFamily="2" charset="-122"/>
                <a:ea typeface="宋体" panose="02010600030101010101" pitchFamily="2" charset="-122"/>
              </a:rPr>
              <a:t>形变减小</a:t>
            </a:r>
          </a:p>
        </p:txBody>
      </p:sp>
      <p:sp>
        <p:nvSpPr>
          <p:cNvPr id="42021" name="AutoShape 37"/>
          <p:cNvSpPr>
            <a:spLocks noChangeArrowheads="1"/>
          </p:cNvSpPr>
          <p:nvPr/>
        </p:nvSpPr>
        <p:spPr bwMode="auto">
          <a:xfrm>
            <a:off x="5826125" y="2342833"/>
            <a:ext cx="628650" cy="1533525"/>
          </a:xfrm>
          <a:prstGeom prst="upArrow">
            <a:avLst>
              <a:gd name="adj1" fmla="val 50000"/>
              <a:gd name="adj2" fmla="val 60985"/>
            </a:avLst>
          </a:prstGeom>
          <a:solidFill>
            <a:srgbClr val="FFFFFF"/>
          </a:solidFill>
          <a:ln w="9525">
            <a:solidFill>
              <a:schemeClr val="tx1"/>
            </a:solidFill>
            <a:miter lim="800000"/>
            <a:headEnd/>
            <a:tailEnd/>
          </a:ln>
          <a:effectLst/>
        </p:spPr>
        <p:txBody>
          <a:bodyPr vert="eaVert" wrap="none" anchor="ctr"/>
          <a:lstStyle/>
          <a:p>
            <a:pPr algn="ctr"/>
            <a:r>
              <a:rPr lang="zh-CN" altLang="en-US" sz="2400" b="1" dirty="0">
                <a:latin typeface="宋体" panose="02010600030101010101" pitchFamily="2" charset="-122"/>
                <a:ea typeface="宋体" panose="02010600030101010101" pitchFamily="2" charset="-122"/>
              </a:rPr>
              <a:t>速度增大</a:t>
            </a:r>
          </a:p>
        </p:txBody>
      </p:sp>
      <p:sp>
        <p:nvSpPr>
          <p:cNvPr id="42022" name="AutoShape 38"/>
          <p:cNvSpPr>
            <a:spLocks noChangeArrowheads="1"/>
          </p:cNvSpPr>
          <p:nvPr/>
        </p:nvSpPr>
        <p:spPr bwMode="auto">
          <a:xfrm rot="10800000">
            <a:off x="6607175" y="2704783"/>
            <a:ext cx="457200" cy="228600"/>
          </a:xfrm>
          <a:prstGeom prst="leftArrow">
            <a:avLst>
              <a:gd name="adj1" fmla="val 50000"/>
              <a:gd name="adj2" fmla="val 50000"/>
            </a:avLst>
          </a:prstGeom>
          <a:solidFill>
            <a:schemeClr val="accent4">
              <a:lumMod val="60000"/>
              <a:lumOff val="40000"/>
            </a:schemeClr>
          </a:solidFill>
          <a:ln>
            <a:noFill/>
          </a:ln>
          <a:effectLst/>
        </p:spPr>
        <p:txBody>
          <a:bodyPr wrap="none" anchor="ctr"/>
          <a:lstStyle/>
          <a:p>
            <a:endParaRPr lang="zh-CN" altLang="en-US" sz="2400" b="1">
              <a:latin typeface="楷体" panose="02010609060101010101" charset="-122"/>
              <a:ea typeface="楷体" panose="02010609060101010101" charset="-122"/>
            </a:endParaRPr>
          </a:p>
        </p:txBody>
      </p:sp>
      <p:sp>
        <p:nvSpPr>
          <p:cNvPr id="2" name="左箭头 1"/>
          <p:cNvSpPr/>
          <p:nvPr/>
        </p:nvSpPr>
        <p:spPr>
          <a:xfrm>
            <a:off x="4806968" y="2646045"/>
            <a:ext cx="558800" cy="325120"/>
          </a:xfrm>
          <a:prstGeom prst="leftArrow">
            <a:avLst/>
          </a:prstGeom>
          <a:solidFill>
            <a:schemeClr val="accent1"/>
          </a:solidFill>
          <a:ln>
            <a:noFill/>
          </a:ln>
          <a:effectLst/>
        </p:spPr>
        <p:txBody>
          <a:bodyPr wrap="none" anchor="ctr"/>
          <a:lstStyle/>
          <a:p>
            <a:endParaRPr lang="zh-CN" altLang="en-US" sz="2400" b="1">
              <a:solidFill>
                <a:schemeClr val="tx1"/>
              </a:solidFill>
              <a:latin typeface="楷体" panose="02010609060101010101" charset="-122"/>
              <a:ea typeface="楷体" panose="02010609060101010101" charset="-122"/>
            </a:endParaRPr>
          </a:p>
        </p:txBody>
      </p:sp>
      <p:pic>
        <p:nvPicPr>
          <p:cNvPr id="3" name="图片 2" descr="012b6f5b152e04a801202e6048329b"/>
          <p:cNvPicPr>
            <a:picLocks noChangeAspect="1"/>
          </p:cNvPicPr>
          <p:nvPr/>
        </p:nvPicPr>
        <p:blipFill>
          <a:blip r:embed="rId2"/>
          <a:stretch>
            <a:fillRect/>
          </a:stretch>
        </p:blipFill>
        <p:spPr>
          <a:xfrm>
            <a:off x="290585" y="2116455"/>
            <a:ext cx="3073400" cy="2305050"/>
          </a:xfrm>
          <a:prstGeom prst="rect">
            <a:avLst/>
          </a:prstGeom>
        </p:spPr>
      </p:pic>
    </p:spTree>
  </p:cSld>
  <p:clrMapOvr>
    <a:masterClrMapping/>
  </p:clrMapOvr>
  <p:transition>
    <p:cover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2004"/>
                                        </p:tgtEl>
                                        <p:attrNameLst>
                                          <p:attrName>style.visibility</p:attrName>
                                        </p:attrNameLst>
                                      </p:cBhvr>
                                      <p:to>
                                        <p:strVal val="visible"/>
                                      </p:to>
                                    </p:set>
                                  </p:childTnLst>
                                  <p:subTnLst>
                                    <p:set>
                                      <p:cBhvr override="childStyle">
                                        <p:cTn dur="1" fill="hold" display="0" masterRel="nextClick" afterEffect="1"/>
                                        <p:tgtEl>
                                          <p:spTgt spid="42004"/>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998"/>
                                        </p:tgtEl>
                                        <p:attrNameLst>
                                          <p:attrName>style.visibility</p:attrName>
                                        </p:attrNameLst>
                                      </p:cBhvr>
                                      <p:to>
                                        <p:strVal val="visible"/>
                                      </p:to>
                                    </p:set>
                                  </p:childTnLst>
                                  <p:subTnLst>
                                    <p:set>
                                      <p:cBhvr override="childStyle">
                                        <p:cTn dur="1" fill="hold" display="0" masterRel="nextClick" afterEffect="1"/>
                                        <p:tgtEl>
                                          <p:spTgt spid="41998"/>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992"/>
                                        </p:tgtEl>
                                        <p:attrNameLst>
                                          <p:attrName>style.visibility</p:attrName>
                                        </p:attrNameLst>
                                      </p:cBhvr>
                                      <p:to>
                                        <p:strVal val="visible"/>
                                      </p:to>
                                    </p:set>
                                  </p:childTnLst>
                                  <p:subTnLst>
                                    <p:set>
                                      <p:cBhvr override="childStyle">
                                        <p:cTn dur="1" fill="hold" display="0" masterRel="nextClick" afterEffect="1"/>
                                        <p:tgtEl>
                                          <p:spTgt spid="41992"/>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98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42010">
                                            <p:txEl>
                                              <p:pRg st="1" end="1"/>
                                            </p:txEl>
                                          </p:spTgt>
                                        </p:tgtEl>
                                        <p:attrNameLst>
                                          <p:attrName>style.visibility</p:attrName>
                                        </p:attrNameLst>
                                      </p:cBhvr>
                                      <p:to>
                                        <p:strVal val="visible"/>
                                      </p:to>
                                    </p:set>
                                    <p:animEffect transition="in" filter="fade">
                                      <p:cBhvr>
                                        <p:cTn id="23" dur="500"/>
                                        <p:tgtEl>
                                          <p:spTgt spid="42010">
                                            <p:txEl>
                                              <p:pRg st="1" end="1"/>
                                            </p:txEl>
                                          </p:spTgt>
                                        </p:tgtEl>
                                      </p:cBhvr>
                                    </p:animEffect>
                                    <p:anim calcmode="lin" valueType="num">
                                      <p:cBhvr>
                                        <p:cTn id="24" dur="500" fill="hold"/>
                                        <p:tgtEl>
                                          <p:spTgt spid="42010">
                                            <p:txEl>
                                              <p:pRg st="1" end="1"/>
                                            </p:txEl>
                                          </p:spTgt>
                                        </p:tgtEl>
                                        <p:attrNameLst>
                                          <p:attrName>ppt_x</p:attrName>
                                        </p:attrNameLst>
                                      </p:cBhvr>
                                      <p:tavLst>
                                        <p:tav tm="0">
                                          <p:val>
                                            <p:strVal val="#ppt_x"/>
                                          </p:val>
                                        </p:tav>
                                        <p:tav tm="100000">
                                          <p:val>
                                            <p:strVal val="#ppt_x"/>
                                          </p:val>
                                        </p:tav>
                                      </p:tavLst>
                                    </p:anim>
                                    <p:anim calcmode="lin" valueType="num">
                                      <p:cBhvr>
                                        <p:cTn id="25" dur="500" fill="hold"/>
                                        <p:tgtEl>
                                          <p:spTgt spid="42010">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7" presetClass="entr" presetSubtype="0" fill="hold" grpId="0" nodeType="clickEffect">
                                  <p:stCondLst>
                                    <p:cond delay="0"/>
                                  </p:stCondLst>
                                  <p:childTnLst>
                                    <p:set>
                                      <p:cBhvr>
                                        <p:cTn id="29" dur="1" fill="hold">
                                          <p:stCondLst>
                                            <p:cond delay="0"/>
                                          </p:stCondLst>
                                        </p:cTn>
                                        <p:tgtEl>
                                          <p:spTgt spid="42019"/>
                                        </p:tgtEl>
                                        <p:attrNameLst>
                                          <p:attrName>style.visibility</p:attrName>
                                        </p:attrNameLst>
                                      </p:cBhvr>
                                      <p:to>
                                        <p:strVal val="visible"/>
                                      </p:to>
                                    </p:set>
                                    <p:animEffect transition="in" filter="fade">
                                      <p:cBhvr>
                                        <p:cTn id="30" dur="500"/>
                                        <p:tgtEl>
                                          <p:spTgt spid="42019"/>
                                        </p:tgtEl>
                                      </p:cBhvr>
                                    </p:animEffect>
                                    <p:anim calcmode="lin" valueType="num">
                                      <p:cBhvr>
                                        <p:cTn id="31" dur="500" fill="hold"/>
                                        <p:tgtEl>
                                          <p:spTgt spid="42019"/>
                                        </p:tgtEl>
                                        <p:attrNameLst>
                                          <p:attrName>ppt_x</p:attrName>
                                        </p:attrNameLst>
                                      </p:cBhvr>
                                      <p:tavLst>
                                        <p:tav tm="0">
                                          <p:val>
                                            <p:strVal val="#ppt_x"/>
                                          </p:val>
                                        </p:tav>
                                        <p:tav tm="100000">
                                          <p:val>
                                            <p:strVal val="#ppt_x"/>
                                          </p:val>
                                        </p:tav>
                                      </p:tavLst>
                                    </p:anim>
                                    <p:anim calcmode="lin" valueType="num">
                                      <p:cBhvr>
                                        <p:cTn id="32" dur="500" fill="hold"/>
                                        <p:tgtEl>
                                          <p:spTgt spid="42019"/>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 to="" calcmode="lin" valueType="num">
                                      <p:cBhvr>
                                        <p:cTn id="37" dur="1" fill="hold"/>
                                        <p:tgtEl>
                                          <p:spTgt spid="2"/>
                                        </p:tgtEl>
                                      </p:cBhvr>
                                    </p:anim>
                                  </p:childTnLst>
                                </p:cTn>
                              </p:par>
                              <p:par>
                                <p:cTn id="38" presetID="22" presetClass="entr" presetSubtype="4" fill="hold" grpId="0" nodeType="withEffect">
                                  <p:stCondLst>
                                    <p:cond delay="0"/>
                                  </p:stCondLst>
                                  <p:childTnLst>
                                    <p:set>
                                      <p:cBhvr>
                                        <p:cTn id="39" dur="1" fill="hold">
                                          <p:stCondLst>
                                            <p:cond delay="0"/>
                                          </p:stCondLst>
                                        </p:cTn>
                                        <p:tgtEl>
                                          <p:spTgt spid="42013"/>
                                        </p:tgtEl>
                                        <p:attrNameLst>
                                          <p:attrName>style.visibility</p:attrName>
                                        </p:attrNameLst>
                                      </p:cBhvr>
                                      <p:to>
                                        <p:strVal val="visible"/>
                                      </p:to>
                                    </p:set>
                                    <p:animEffect transition="in" filter="wipe(down)">
                                      <p:cBhvr>
                                        <p:cTn id="40" dur="500"/>
                                        <p:tgtEl>
                                          <p:spTgt spid="42013"/>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42021"/>
                                        </p:tgtEl>
                                        <p:attrNameLst>
                                          <p:attrName>style.visibility</p:attrName>
                                        </p:attrNameLst>
                                      </p:cBhvr>
                                      <p:to>
                                        <p:strVal val="visible"/>
                                      </p:to>
                                    </p:set>
                                    <p:animEffect transition="in" filter="fade">
                                      <p:cBhvr>
                                        <p:cTn id="45" dur="500"/>
                                        <p:tgtEl>
                                          <p:spTgt spid="42021"/>
                                        </p:tgtEl>
                                      </p:cBhvr>
                                    </p:animEffect>
                                    <p:anim calcmode="lin" valueType="num">
                                      <p:cBhvr>
                                        <p:cTn id="46" dur="500" fill="hold"/>
                                        <p:tgtEl>
                                          <p:spTgt spid="42021"/>
                                        </p:tgtEl>
                                        <p:attrNameLst>
                                          <p:attrName>ppt_x</p:attrName>
                                        </p:attrNameLst>
                                      </p:cBhvr>
                                      <p:tavLst>
                                        <p:tav tm="0">
                                          <p:val>
                                            <p:strVal val="#ppt_x"/>
                                          </p:val>
                                        </p:tav>
                                        <p:tav tm="100000">
                                          <p:val>
                                            <p:strVal val="#ppt_x"/>
                                          </p:val>
                                        </p:tav>
                                      </p:tavLst>
                                    </p:anim>
                                    <p:anim calcmode="lin" valueType="num">
                                      <p:cBhvr>
                                        <p:cTn id="47" dur="500" fill="hold"/>
                                        <p:tgtEl>
                                          <p:spTgt spid="42021"/>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42022"/>
                                        </p:tgtEl>
                                        <p:attrNameLst>
                                          <p:attrName>style.visibility</p:attrName>
                                        </p:attrNameLst>
                                      </p:cBhvr>
                                      <p:to>
                                        <p:strVal val="visible"/>
                                      </p:to>
                                    </p:set>
                                    <p:animEffect transition="in" filter="wipe(down)">
                                      <p:cBhvr>
                                        <p:cTn id="52" dur="500"/>
                                        <p:tgtEl>
                                          <p:spTgt spid="42022"/>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42012"/>
                                        </p:tgtEl>
                                        <p:attrNameLst>
                                          <p:attrName>style.visibility</p:attrName>
                                        </p:attrNameLst>
                                      </p:cBhvr>
                                      <p:to>
                                        <p:strVal val="visible"/>
                                      </p:to>
                                    </p:set>
                                    <p:animEffect transition="in" filter="wipe(down)">
                                      <p:cBhvr>
                                        <p:cTn id="55" dur="500"/>
                                        <p:tgtEl>
                                          <p:spTgt spid="42012"/>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42014"/>
                                        </p:tgtEl>
                                        <p:attrNameLst>
                                          <p:attrName>style.visibility</p:attrName>
                                        </p:attrNameLst>
                                      </p:cBhvr>
                                      <p:to>
                                        <p:strVal val="visible"/>
                                      </p:to>
                                    </p:set>
                                    <p:animEffect transition="in" filter="wipe(left)">
                                      <p:cBhvr>
                                        <p:cTn id="60" dur="1000"/>
                                        <p:tgtEl>
                                          <p:spTgt spid="420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12" grpId="0" bldLvl="0" animBg="1"/>
      <p:bldP spid="42013" grpId="0" bldLvl="0" animBg="1"/>
      <p:bldP spid="42019" grpId="0" bldLvl="0" animBg="1"/>
      <p:bldP spid="42021" grpId="0" bldLvl="0" animBg="1"/>
      <p:bldP spid="42022" grpId="0" bldLvl="0" animBg="1"/>
      <p:bldP spid="2"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10" name="Group 2"/>
          <p:cNvGrpSpPr/>
          <p:nvPr/>
        </p:nvGrpSpPr>
        <p:grpSpPr bwMode="auto">
          <a:xfrm rot="-336813">
            <a:off x="5782945" y="767001"/>
            <a:ext cx="921544" cy="903684"/>
            <a:chOff x="975" y="210"/>
            <a:chExt cx="998" cy="998"/>
          </a:xfrm>
        </p:grpSpPr>
        <p:sp>
          <p:nvSpPr>
            <p:cNvPr id="43011" name="Oval 3"/>
            <p:cNvSpPr>
              <a:spLocks noChangeArrowheads="1"/>
            </p:cNvSpPr>
            <p:nvPr/>
          </p:nvSpPr>
          <p:spPr bwMode="auto">
            <a:xfrm>
              <a:off x="975" y="210"/>
              <a:ext cx="998" cy="998"/>
            </a:xfrm>
            <a:prstGeom prst="ellipse">
              <a:avLst/>
            </a:prstGeom>
            <a:solidFill>
              <a:srgbClr val="FF0000"/>
            </a:solidFill>
            <a:ln w="9525">
              <a:solidFill>
                <a:srgbClr val="FF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楷体" panose="02010609060101010101" charset="-122"/>
                <a:ea typeface="楷体" panose="02010609060101010101" charset="-122"/>
              </a:endParaRPr>
            </a:p>
          </p:txBody>
        </p:sp>
        <p:sp>
          <p:nvSpPr>
            <p:cNvPr id="43012" name="Freeform 4"/>
            <p:cNvSpPr/>
            <p:nvPr/>
          </p:nvSpPr>
          <p:spPr bwMode="auto">
            <a:xfrm>
              <a:off x="1152" y="274"/>
              <a:ext cx="131" cy="814"/>
            </a:xfrm>
            <a:custGeom>
              <a:avLst/>
              <a:gdLst>
                <a:gd name="T0" fmla="*/ 73 w 131"/>
                <a:gd name="T1" fmla="*/ 0 h 814"/>
                <a:gd name="T2" fmla="*/ 119 w 131"/>
                <a:gd name="T3" fmla="*/ 430 h 814"/>
                <a:gd name="T4" fmla="*/ 0 w 131"/>
                <a:gd name="T5" fmla="*/ 814 h 814"/>
              </a:gdLst>
              <a:ahLst/>
              <a:cxnLst>
                <a:cxn ang="0">
                  <a:pos x="T0" y="T1"/>
                </a:cxn>
                <a:cxn ang="0">
                  <a:pos x="T2" y="T3"/>
                </a:cxn>
                <a:cxn ang="0">
                  <a:pos x="T4" y="T5"/>
                </a:cxn>
              </a:cxnLst>
              <a:rect l="0" t="0" r="r" b="b"/>
              <a:pathLst>
                <a:path w="131" h="814">
                  <a:moveTo>
                    <a:pt x="73" y="0"/>
                  </a:moveTo>
                  <a:cubicBezTo>
                    <a:pt x="79" y="72"/>
                    <a:pt x="131" y="294"/>
                    <a:pt x="119" y="430"/>
                  </a:cubicBezTo>
                  <a:cubicBezTo>
                    <a:pt x="107" y="566"/>
                    <a:pt x="25" y="734"/>
                    <a:pt x="0" y="814"/>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latin typeface="楷体" panose="02010609060101010101" charset="-122"/>
                <a:ea typeface="楷体" panose="02010609060101010101" charset="-122"/>
              </a:endParaRPr>
            </a:p>
          </p:txBody>
        </p:sp>
        <p:sp>
          <p:nvSpPr>
            <p:cNvPr id="43013" name="Freeform 5"/>
            <p:cNvSpPr/>
            <p:nvPr/>
          </p:nvSpPr>
          <p:spPr bwMode="auto">
            <a:xfrm>
              <a:off x="1639" y="255"/>
              <a:ext cx="107" cy="862"/>
            </a:xfrm>
            <a:custGeom>
              <a:avLst/>
              <a:gdLst>
                <a:gd name="T0" fmla="*/ 62 w 107"/>
                <a:gd name="T1" fmla="*/ 0 h 862"/>
                <a:gd name="T2" fmla="*/ 7 w 107"/>
                <a:gd name="T3" fmla="*/ 449 h 862"/>
                <a:gd name="T4" fmla="*/ 107 w 107"/>
                <a:gd name="T5" fmla="*/ 862 h 862"/>
              </a:gdLst>
              <a:ahLst/>
              <a:cxnLst>
                <a:cxn ang="0">
                  <a:pos x="T0" y="T1"/>
                </a:cxn>
                <a:cxn ang="0">
                  <a:pos x="T2" y="T3"/>
                </a:cxn>
                <a:cxn ang="0">
                  <a:pos x="T4" y="T5"/>
                </a:cxn>
              </a:cxnLst>
              <a:rect l="0" t="0" r="r" b="b"/>
              <a:pathLst>
                <a:path w="107" h="862">
                  <a:moveTo>
                    <a:pt x="62" y="0"/>
                  </a:moveTo>
                  <a:cubicBezTo>
                    <a:pt x="53" y="75"/>
                    <a:pt x="0" y="305"/>
                    <a:pt x="7" y="449"/>
                  </a:cubicBezTo>
                  <a:cubicBezTo>
                    <a:pt x="14" y="593"/>
                    <a:pt x="86" y="776"/>
                    <a:pt x="107" y="862"/>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latin typeface="楷体" panose="02010609060101010101" charset="-122"/>
                <a:ea typeface="楷体" panose="02010609060101010101" charset="-122"/>
              </a:endParaRPr>
            </a:p>
          </p:txBody>
        </p:sp>
        <p:sp>
          <p:nvSpPr>
            <p:cNvPr id="43014" name="Freeform 6"/>
            <p:cNvSpPr/>
            <p:nvPr/>
          </p:nvSpPr>
          <p:spPr bwMode="auto">
            <a:xfrm>
              <a:off x="975" y="618"/>
              <a:ext cx="998" cy="151"/>
            </a:xfrm>
            <a:custGeom>
              <a:avLst/>
              <a:gdLst>
                <a:gd name="T0" fmla="*/ 0 w 998"/>
                <a:gd name="T1" fmla="*/ 0 h 151"/>
                <a:gd name="T2" fmla="*/ 408 w 998"/>
                <a:gd name="T3" fmla="*/ 136 h 151"/>
                <a:gd name="T4" fmla="*/ 998 w 998"/>
                <a:gd name="T5" fmla="*/ 91 h 151"/>
              </a:gdLst>
              <a:ahLst/>
              <a:cxnLst>
                <a:cxn ang="0">
                  <a:pos x="T0" y="T1"/>
                </a:cxn>
                <a:cxn ang="0">
                  <a:pos x="T2" y="T3"/>
                </a:cxn>
                <a:cxn ang="0">
                  <a:pos x="T4" y="T5"/>
                </a:cxn>
              </a:cxnLst>
              <a:rect l="0" t="0" r="r" b="b"/>
              <a:pathLst>
                <a:path w="998" h="151">
                  <a:moveTo>
                    <a:pt x="0" y="0"/>
                  </a:moveTo>
                  <a:cubicBezTo>
                    <a:pt x="121" y="60"/>
                    <a:pt x="242" y="121"/>
                    <a:pt x="408" y="136"/>
                  </a:cubicBezTo>
                  <a:cubicBezTo>
                    <a:pt x="574" y="151"/>
                    <a:pt x="786" y="121"/>
                    <a:pt x="998" y="91"/>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latin typeface="楷体" panose="02010609060101010101" charset="-122"/>
                <a:ea typeface="楷体" panose="02010609060101010101" charset="-122"/>
              </a:endParaRPr>
            </a:p>
          </p:txBody>
        </p:sp>
        <p:sp>
          <p:nvSpPr>
            <p:cNvPr id="43015" name="Freeform 7"/>
            <p:cNvSpPr/>
            <p:nvPr/>
          </p:nvSpPr>
          <p:spPr bwMode="auto">
            <a:xfrm>
              <a:off x="1429" y="210"/>
              <a:ext cx="45" cy="997"/>
            </a:xfrm>
            <a:custGeom>
              <a:avLst/>
              <a:gdLst>
                <a:gd name="T0" fmla="*/ 45 w 45"/>
                <a:gd name="T1" fmla="*/ 0 h 997"/>
                <a:gd name="T2" fmla="*/ 0 w 45"/>
                <a:gd name="T3" fmla="*/ 997 h 997"/>
              </a:gdLst>
              <a:ahLst/>
              <a:cxnLst>
                <a:cxn ang="0">
                  <a:pos x="T0" y="T1"/>
                </a:cxn>
                <a:cxn ang="0">
                  <a:pos x="T2" y="T3"/>
                </a:cxn>
              </a:cxnLst>
              <a:rect l="0" t="0" r="r" b="b"/>
              <a:pathLst>
                <a:path w="45" h="997">
                  <a:moveTo>
                    <a:pt x="45" y="0"/>
                  </a:moveTo>
                  <a:cubicBezTo>
                    <a:pt x="45" y="0"/>
                    <a:pt x="22" y="498"/>
                    <a:pt x="0" y="997"/>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latin typeface="楷体" panose="02010609060101010101" charset="-122"/>
                <a:ea typeface="楷体" panose="02010609060101010101" charset="-122"/>
              </a:endParaRPr>
            </a:p>
          </p:txBody>
        </p:sp>
      </p:grpSp>
      <p:sp>
        <p:nvSpPr>
          <p:cNvPr id="43016" name="Text Box 8"/>
          <p:cNvSpPr txBox="1">
            <a:spLocks noChangeArrowheads="1"/>
          </p:cNvSpPr>
          <p:nvPr/>
        </p:nvSpPr>
        <p:spPr bwMode="auto">
          <a:xfrm>
            <a:off x="5619989" y="627063"/>
            <a:ext cx="2214563"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zh-CN" altLang="zh-CN" sz="2400">
              <a:latin typeface="楷体" panose="02010609060101010101" charset="-122"/>
              <a:ea typeface="楷体" panose="02010609060101010101" charset="-122"/>
            </a:endParaRPr>
          </a:p>
        </p:txBody>
      </p:sp>
      <p:sp>
        <p:nvSpPr>
          <p:cNvPr id="43017" name="Text Box 9"/>
          <p:cNvSpPr txBox="1">
            <a:spLocks noChangeArrowheads="1"/>
          </p:cNvSpPr>
          <p:nvPr/>
        </p:nvSpPr>
        <p:spPr bwMode="auto">
          <a:xfrm>
            <a:off x="919981" y="627063"/>
            <a:ext cx="2631281" cy="559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spcBef>
                <a:spcPct val="50000"/>
              </a:spcBef>
            </a:pPr>
            <a:r>
              <a:rPr lang="zh-CN" altLang="en-US" sz="2400" b="1" dirty="0">
                <a:solidFill>
                  <a:srgbClr val="0000FF"/>
                </a:solidFill>
                <a:latin typeface="黑体" panose="02010609060101010101" pitchFamily="49" charset="-122"/>
                <a:ea typeface="黑体" panose="02010609060101010101" pitchFamily="49" charset="-122"/>
                <a:cs typeface="楷体" panose="02010609060101010101" charset="-122"/>
              </a:rPr>
              <a:t>（</a:t>
            </a:r>
            <a:r>
              <a:rPr lang="en-US" altLang="zh-CN" sz="2400" b="1" dirty="0">
                <a:solidFill>
                  <a:srgbClr val="0000FF"/>
                </a:solidFill>
                <a:latin typeface="黑体" panose="02010609060101010101" pitchFamily="49" charset="-122"/>
                <a:ea typeface="黑体" panose="02010609060101010101" pitchFamily="49" charset="-122"/>
                <a:cs typeface="楷体" panose="02010609060101010101" charset="-122"/>
              </a:rPr>
              <a:t>4</a:t>
            </a:r>
            <a:r>
              <a:rPr lang="zh-CN" altLang="en-US" sz="2400" b="1" dirty="0">
                <a:solidFill>
                  <a:srgbClr val="0000FF"/>
                </a:solidFill>
                <a:latin typeface="黑体" panose="02010609060101010101" pitchFamily="49" charset="-122"/>
                <a:ea typeface="黑体" panose="02010609060101010101" pitchFamily="49" charset="-122"/>
                <a:cs typeface="楷体" panose="02010609060101010101" charset="-122"/>
              </a:rPr>
              <a:t>）皮球上升时：</a:t>
            </a:r>
          </a:p>
        </p:txBody>
      </p:sp>
      <p:sp>
        <p:nvSpPr>
          <p:cNvPr id="43018" name="AutoShape 10"/>
          <p:cNvSpPr>
            <a:spLocks noChangeArrowheads="1"/>
          </p:cNvSpPr>
          <p:nvPr/>
        </p:nvSpPr>
        <p:spPr bwMode="auto">
          <a:xfrm>
            <a:off x="6040120" y="1680210"/>
            <a:ext cx="763191" cy="1388269"/>
          </a:xfrm>
          <a:prstGeom prst="upArrow">
            <a:avLst>
              <a:gd name="adj1" fmla="val 50000"/>
              <a:gd name="adj2" fmla="val 45476"/>
            </a:avLst>
          </a:prstGeom>
          <a:solidFill>
            <a:srgbClr val="FFFFFF"/>
          </a:solidFill>
          <a:ln w="9525">
            <a:solidFill>
              <a:schemeClr val="tx1"/>
            </a:solidFill>
            <a:miter lim="800000"/>
            <a:headEnd/>
            <a:tailEnd/>
          </a:ln>
          <a:effectLst/>
        </p:spPr>
        <p:txBody>
          <a:bodyPr vert="eaVert" wrap="none" anchor="ctr"/>
          <a:lstStyle/>
          <a:p>
            <a:pPr algn="ctr"/>
            <a:r>
              <a:rPr lang="zh-CN" altLang="en-US" sz="2400" b="1" dirty="0">
                <a:latin typeface="宋体" panose="02010600030101010101" pitchFamily="2" charset="-122"/>
                <a:ea typeface="宋体" panose="02010600030101010101" pitchFamily="2" charset="-122"/>
              </a:rPr>
              <a:t>高度增大</a:t>
            </a:r>
          </a:p>
        </p:txBody>
      </p:sp>
      <p:sp>
        <p:nvSpPr>
          <p:cNvPr id="43019" name="AutoShape 11"/>
          <p:cNvSpPr>
            <a:spLocks noChangeArrowheads="1"/>
          </p:cNvSpPr>
          <p:nvPr/>
        </p:nvSpPr>
        <p:spPr bwMode="auto">
          <a:xfrm>
            <a:off x="5468620" y="1737360"/>
            <a:ext cx="639445" cy="1330960"/>
          </a:xfrm>
          <a:prstGeom prst="upArrow">
            <a:avLst>
              <a:gd name="adj1" fmla="val 50000"/>
              <a:gd name="adj2" fmla="val 43110"/>
            </a:avLst>
          </a:prstGeom>
          <a:solidFill>
            <a:srgbClr val="FFFFFF"/>
          </a:solidFill>
          <a:ln>
            <a:solidFill>
              <a:schemeClr val="accent1">
                <a:lumMod val="75000"/>
              </a:schemeClr>
            </a:solidFill>
          </a:ln>
          <a:effectLst/>
        </p:spPr>
        <p:txBody>
          <a:bodyPr vert="eaVert" wrap="none" anchor="ctr"/>
          <a:lstStyle/>
          <a:p>
            <a:pPr algn="ctr"/>
            <a:r>
              <a:rPr lang="zh-CN" altLang="en-US" sz="2400" b="1" dirty="0">
                <a:latin typeface="宋体" panose="02010600030101010101" pitchFamily="2" charset="-122"/>
                <a:ea typeface="宋体" panose="02010600030101010101" pitchFamily="2" charset="-122"/>
              </a:rPr>
              <a:t>速度减小</a:t>
            </a:r>
          </a:p>
        </p:txBody>
      </p:sp>
      <p:sp>
        <p:nvSpPr>
          <p:cNvPr id="43020" name="Line 12"/>
          <p:cNvSpPr>
            <a:spLocks noChangeShapeType="1"/>
          </p:cNvSpPr>
          <p:nvPr/>
        </p:nvSpPr>
        <p:spPr bwMode="auto">
          <a:xfrm>
            <a:off x="4782820" y="4284980"/>
            <a:ext cx="2514600" cy="0"/>
          </a:xfrm>
          <a:prstGeom prst="line">
            <a:avLst/>
          </a:prstGeom>
          <a:noFill/>
          <a:ln w="9525">
            <a:solidFill>
              <a:srgbClr val="993300"/>
            </a:solidFill>
            <a:round/>
          </a:ln>
          <a:effectLst/>
          <a:scene3d>
            <a:camera prst="legacyObliqueTopRight"/>
            <a:lightRig rig="legacyFlat3" dir="b"/>
          </a:scene3d>
          <a:sp3d extrusionH="430200" prstMaterial="legacyMatte">
            <a:bevelT w="13500" h="13500" prst="angle"/>
            <a:bevelB w="13500" h="13500" prst="angle"/>
            <a:extrusionClr>
              <a:srgbClr val="993300"/>
            </a:extrusionClr>
          </a:sp3d>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flatTx/>
          </a:bodyPr>
          <a:lstStyle/>
          <a:p>
            <a:endParaRPr lang="zh-CN" altLang="en-US" sz="1350"/>
          </a:p>
        </p:txBody>
      </p:sp>
      <p:sp>
        <p:nvSpPr>
          <p:cNvPr id="43021" name="Rectangle 13"/>
          <p:cNvSpPr>
            <a:spLocks noChangeArrowheads="1"/>
          </p:cNvSpPr>
          <p:nvPr/>
        </p:nvSpPr>
        <p:spPr bwMode="auto">
          <a:xfrm>
            <a:off x="7241540" y="2050415"/>
            <a:ext cx="1494155" cy="829945"/>
          </a:xfrm>
          <a:prstGeom prst="rect">
            <a:avLst/>
          </a:prstGeom>
          <a:noFill/>
          <a:ln>
            <a:solidFill>
              <a:srgbClr val="0000FF"/>
            </a:solidFill>
          </a:ln>
          <a:effectLst/>
        </p:spPr>
        <p:txBody>
          <a:bodyPr wrap="square">
            <a:spAutoFit/>
          </a:bodyPr>
          <a:lstStyle/>
          <a:p>
            <a:pPr algn="ctr"/>
            <a:r>
              <a:rPr lang="zh-CN" altLang="en-US" sz="2400" b="1" dirty="0">
                <a:solidFill>
                  <a:srgbClr val="FF0000"/>
                </a:solidFill>
                <a:latin typeface="宋体" panose="02010600030101010101" pitchFamily="2" charset="-122"/>
                <a:ea typeface="宋体" panose="02010600030101010101" pitchFamily="2" charset="-122"/>
              </a:rPr>
              <a:t>重力势能增大</a:t>
            </a:r>
          </a:p>
        </p:txBody>
      </p:sp>
      <p:sp>
        <p:nvSpPr>
          <p:cNvPr id="43022" name="Rectangle 14"/>
          <p:cNvSpPr>
            <a:spLocks noChangeArrowheads="1"/>
          </p:cNvSpPr>
          <p:nvPr/>
        </p:nvSpPr>
        <p:spPr bwMode="auto">
          <a:xfrm>
            <a:off x="3940810" y="2050415"/>
            <a:ext cx="891540" cy="829945"/>
          </a:xfrm>
          <a:prstGeom prst="rect">
            <a:avLst/>
          </a:prstGeom>
          <a:noFill/>
          <a:ln>
            <a:solidFill>
              <a:srgbClr val="0000FF"/>
            </a:solidFill>
          </a:ln>
          <a:effectLst/>
        </p:spPr>
        <p:txBody>
          <a:bodyPr wrap="square">
            <a:spAutoFit/>
          </a:bodyPr>
          <a:lstStyle/>
          <a:p>
            <a:pPr algn="ctr"/>
            <a:r>
              <a:rPr lang="zh-CN" altLang="en-US" sz="2400" b="1">
                <a:solidFill>
                  <a:srgbClr val="FF0000"/>
                </a:solidFill>
                <a:latin typeface="宋体" panose="02010600030101010101" pitchFamily="2" charset="-122"/>
                <a:ea typeface="宋体" panose="02010600030101010101" pitchFamily="2" charset="-122"/>
              </a:rPr>
              <a:t>动能减小</a:t>
            </a:r>
          </a:p>
        </p:txBody>
      </p:sp>
      <p:sp>
        <p:nvSpPr>
          <p:cNvPr id="43023" name="AutoShape 15"/>
          <p:cNvSpPr>
            <a:spLocks noChangeArrowheads="1"/>
          </p:cNvSpPr>
          <p:nvPr/>
        </p:nvSpPr>
        <p:spPr bwMode="auto">
          <a:xfrm rot="10800000">
            <a:off x="6668770" y="2537460"/>
            <a:ext cx="457200" cy="228600"/>
          </a:xfrm>
          <a:prstGeom prst="leftArrow">
            <a:avLst>
              <a:gd name="adj1" fmla="val 50000"/>
              <a:gd name="adj2" fmla="val 50000"/>
            </a:avLst>
          </a:prstGeom>
          <a:solidFill>
            <a:schemeClr val="accent4">
              <a:lumMod val="60000"/>
              <a:lumOff val="40000"/>
            </a:schemeClr>
          </a:solidFill>
          <a:ln>
            <a:noFill/>
          </a:ln>
          <a:effectLst/>
        </p:spPr>
        <p:txBody>
          <a:bodyPr wrap="none" anchor="ctr"/>
          <a:lstStyle/>
          <a:p>
            <a:endParaRPr lang="zh-CN" altLang="en-US" sz="2400" b="1">
              <a:latin typeface="楷体" panose="02010609060101010101" charset="-122"/>
              <a:ea typeface="楷体" panose="02010609060101010101" charset="-122"/>
            </a:endParaRPr>
          </a:p>
        </p:txBody>
      </p:sp>
      <p:sp>
        <p:nvSpPr>
          <p:cNvPr id="43024" name="AutoShape 16"/>
          <p:cNvSpPr>
            <a:spLocks noChangeArrowheads="1"/>
          </p:cNvSpPr>
          <p:nvPr/>
        </p:nvSpPr>
        <p:spPr bwMode="auto">
          <a:xfrm>
            <a:off x="5068570" y="2537460"/>
            <a:ext cx="457200" cy="228600"/>
          </a:xfrm>
          <a:prstGeom prst="leftArrow">
            <a:avLst>
              <a:gd name="adj1" fmla="val 50000"/>
              <a:gd name="adj2" fmla="val 50000"/>
            </a:avLst>
          </a:prstGeom>
          <a:solidFill>
            <a:schemeClr val="accent1"/>
          </a:solidFill>
          <a:ln>
            <a:noFill/>
          </a:ln>
          <a:effectLst/>
        </p:spPr>
        <p:txBody>
          <a:bodyPr wrap="none" anchor="ctr"/>
          <a:lstStyle/>
          <a:p>
            <a:endParaRPr lang="zh-CN" altLang="en-US" sz="2400" b="1">
              <a:latin typeface="楷体" panose="02010609060101010101" charset="-122"/>
              <a:ea typeface="楷体" panose="02010609060101010101" charset="-122"/>
            </a:endParaRPr>
          </a:p>
        </p:txBody>
      </p:sp>
      <p:grpSp>
        <p:nvGrpSpPr>
          <p:cNvPr id="43025" name="Group 17"/>
          <p:cNvGrpSpPr/>
          <p:nvPr/>
        </p:nvGrpSpPr>
        <p:grpSpPr bwMode="auto">
          <a:xfrm>
            <a:off x="4386342" y="2880359"/>
            <a:ext cx="3657600" cy="2000250"/>
            <a:chOff x="1539" y="2304"/>
            <a:chExt cx="3072" cy="1680"/>
          </a:xfrm>
        </p:grpSpPr>
        <p:sp>
          <p:nvSpPr>
            <p:cNvPr id="43026" name="Line 18"/>
            <p:cNvSpPr>
              <a:spLocks noChangeShapeType="1"/>
            </p:cNvSpPr>
            <p:nvPr/>
          </p:nvSpPr>
          <p:spPr bwMode="auto">
            <a:xfrm>
              <a:off x="1539" y="2304"/>
              <a:ext cx="0" cy="1484"/>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p>
          </p:txBody>
        </p:sp>
        <p:sp>
          <p:nvSpPr>
            <p:cNvPr id="43027" name="Line 19"/>
            <p:cNvSpPr>
              <a:spLocks noChangeShapeType="1"/>
            </p:cNvSpPr>
            <p:nvPr/>
          </p:nvSpPr>
          <p:spPr bwMode="auto">
            <a:xfrm flipV="1">
              <a:off x="1539" y="3721"/>
              <a:ext cx="3072"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p>
          </p:txBody>
        </p:sp>
        <p:sp>
          <p:nvSpPr>
            <p:cNvPr id="43028" name="Line 20"/>
            <p:cNvSpPr>
              <a:spLocks noChangeShapeType="1"/>
            </p:cNvSpPr>
            <p:nvPr/>
          </p:nvSpPr>
          <p:spPr bwMode="auto">
            <a:xfrm flipV="1">
              <a:off x="4611" y="2304"/>
              <a:ext cx="0" cy="1417"/>
            </a:xfrm>
            <a:prstGeom prst="line">
              <a:avLst/>
            </a:prstGeom>
            <a:noFill/>
            <a:ln w="5715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p>
          </p:txBody>
        </p:sp>
        <p:sp>
          <p:nvSpPr>
            <p:cNvPr id="43029" name="Text Box 21"/>
            <p:cNvSpPr txBox="1">
              <a:spLocks noChangeArrowheads="1"/>
            </p:cNvSpPr>
            <p:nvPr/>
          </p:nvSpPr>
          <p:spPr bwMode="auto">
            <a:xfrm>
              <a:off x="2595" y="3596"/>
              <a:ext cx="974" cy="388"/>
            </a:xfrm>
            <a:prstGeom prst="rect">
              <a:avLst/>
            </a:prstGeom>
            <a:solidFill>
              <a:srgbClr val="FF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2400" b="1" dirty="0">
                  <a:latin typeface="宋体" panose="02010600030101010101" pitchFamily="2" charset="-122"/>
                  <a:ea typeface="宋体" panose="02010600030101010101" pitchFamily="2" charset="-122"/>
                  <a:cs typeface="楷体" panose="02010609060101010101" charset="-122"/>
                </a:rPr>
                <a:t>转  化</a:t>
              </a:r>
            </a:p>
          </p:txBody>
        </p:sp>
      </p:grpSp>
      <p:pic>
        <p:nvPicPr>
          <p:cNvPr id="2" name="图片 1" descr="012b6f5b152e04a801202e6048329b"/>
          <p:cNvPicPr>
            <a:picLocks noChangeAspect="1"/>
          </p:cNvPicPr>
          <p:nvPr/>
        </p:nvPicPr>
        <p:blipFill>
          <a:blip r:embed="rId2"/>
          <a:stretch>
            <a:fillRect/>
          </a:stretch>
        </p:blipFill>
        <p:spPr>
          <a:xfrm>
            <a:off x="477862" y="1826633"/>
            <a:ext cx="3073400" cy="230505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010"/>
                                        </p:tgtEl>
                                        <p:attrNameLst>
                                          <p:attrName>style.visibility</p:attrName>
                                        </p:attrNameLst>
                                      </p:cBhvr>
                                      <p:to>
                                        <p:strVal val="visible"/>
                                      </p:to>
                                    </p:set>
                                  </p:childTnLst>
                                </p:cTn>
                              </p:par>
                            </p:childTnLst>
                          </p:cTn>
                        </p:par>
                        <p:par>
                          <p:cTn id="7" fill="hold">
                            <p:stCondLst>
                              <p:cond delay="0"/>
                            </p:stCondLst>
                            <p:childTnLst>
                              <p:par>
                                <p:cTn id="8" presetID="42" presetClass="path" presetSubtype="0" accel="50000" decel="50000" fill="hold" nodeType="afterEffect">
                                  <p:stCondLst>
                                    <p:cond delay="0"/>
                                  </p:stCondLst>
                                  <p:childTnLst>
                                    <p:animMotion origin="layout" path="M -0.000069 -0.000123 L -0.000694 0.478706 " pathEditMode="relative" rAng="0" ptsTypes="">
                                      <p:cBhvr>
                                        <p:cTn id="9" dur="2000" spd="-100000" fill="hold"/>
                                        <p:tgtEl>
                                          <p:spTgt spid="43010"/>
                                        </p:tgtEl>
                                        <p:attrNameLst>
                                          <p:attrName>ppt_x</p:attrName>
                                          <p:attrName>ppt_y</p:attrName>
                                        </p:attrNameLst>
                                      </p:cBhvr>
                                      <p:rCtr x="300" y="-24000"/>
                                    </p:animMotion>
                                  </p:childTnLst>
                                </p:cTn>
                              </p:par>
                            </p:childTnLst>
                          </p:cTn>
                        </p:par>
                      </p:childTnLst>
                    </p:cTn>
                  </p:par>
                  <p:par>
                    <p:cTn id="10" fill="hold">
                      <p:stCondLst>
                        <p:cond delay="indefinite"/>
                      </p:stCondLst>
                      <p:childTnLst>
                        <p:par>
                          <p:cTn id="11" fill="hold">
                            <p:stCondLst>
                              <p:cond delay="0"/>
                            </p:stCondLst>
                            <p:childTnLst>
                              <p:par>
                                <p:cTn id="12" presetID="51" presetClass="entr" presetSubtype="0" fill="hold" grpId="0" nodeType="clickEffect">
                                  <p:stCondLst>
                                    <p:cond delay="0"/>
                                  </p:stCondLst>
                                  <p:childTnLst>
                                    <p:set>
                                      <p:cBhvr>
                                        <p:cTn id="13" dur="1" fill="hold">
                                          <p:stCondLst>
                                            <p:cond delay="0"/>
                                          </p:stCondLst>
                                        </p:cTn>
                                        <p:tgtEl>
                                          <p:spTgt spid="43019"/>
                                        </p:tgtEl>
                                        <p:attrNameLst>
                                          <p:attrName>style.visibility</p:attrName>
                                        </p:attrNameLst>
                                      </p:cBhvr>
                                      <p:to>
                                        <p:strVal val="visible"/>
                                      </p:to>
                                    </p:set>
                                    <p:animEffect transition="in" filter="fade">
                                      <p:cBhvr>
                                        <p:cTn id="14" dur="770" decel="100000"/>
                                        <p:tgtEl>
                                          <p:spTgt spid="43019"/>
                                        </p:tgtEl>
                                      </p:cBhvr>
                                    </p:animEffect>
                                    <p:animScale>
                                      <p:cBhvr>
                                        <p:cTn id="15" dur="770" decel="100000"/>
                                        <p:tgtEl>
                                          <p:spTgt spid="43019"/>
                                        </p:tgtEl>
                                      </p:cBhvr>
                                      <p:from x="10000" y="10000"/>
                                      <p:to x="200000" y="450000"/>
                                    </p:animScale>
                                    <p:animScale>
                                      <p:cBhvr>
                                        <p:cTn id="16" dur="1230" accel="100000" fill="hold">
                                          <p:stCondLst>
                                            <p:cond delay="770"/>
                                          </p:stCondLst>
                                        </p:cTn>
                                        <p:tgtEl>
                                          <p:spTgt spid="43019"/>
                                        </p:tgtEl>
                                      </p:cBhvr>
                                      <p:from x="200000" y="450000"/>
                                      <p:to x="100000" y="100000"/>
                                    </p:animScale>
                                    <p:set>
                                      <p:cBhvr>
                                        <p:cTn id="17" dur="770" fill="hold"/>
                                        <p:tgtEl>
                                          <p:spTgt spid="43019"/>
                                        </p:tgtEl>
                                        <p:attrNameLst>
                                          <p:attrName>ppt_x</p:attrName>
                                        </p:attrNameLst>
                                      </p:cBhvr>
                                      <p:to>
                                        <p:strVal val="(0.5)"/>
                                      </p:to>
                                    </p:set>
                                    <p:anim from="(0.5)" to="(#ppt_x)" calcmode="lin" valueType="num">
                                      <p:cBhvr>
                                        <p:cTn id="18" dur="1230" accel="100000" fill="hold">
                                          <p:stCondLst>
                                            <p:cond delay="770"/>
                                          </p:stCondLst>
                                        </p:cTn>
                                        <p:tgtEl>
                                          <p:spTgt spid="43019"/>
                                        </p:tgtEl>
                                        <p:attrNameLst>
                                          <p:attrName>ppt_x</p:attrName>
                                        </p:attrNameLst>
                                      </p:cBhvr>
                                    </p:anim>
                                    <p:set>
                                      <p:cBhvr>
                                        <p:cTn id="19" dur="770" fill="hold"/>
                                        <p:tgtEl>
                                          <p:spTgt spid="43019"/>
                                        </p:tgtEl>
                                        <p:attrNameLst>
                                          <p:attrName>ppt_y</p:attrName>
                                        </p:attrNameLst>
                                      </p:cBhvr>
                                      <p:to>
                                        <p:strVal val="(#ppt_y+0.4)"/>
                                      </p:to>
                                    </p:set>
                                    <p:anim from="(#ppt_y+0.4)" to="(#ppt_y)" calcmode="lin" valueType="num">
                                      <p:cBhvr>
                                        <p:cTn id="20" dur="1230" accel="100000" fill="hold">
                                          <p:stCondLst>
                                            <p:cond delay="770"/>
                                          </p:stCondLst>
                                        </p:cTn>
                                        <p:tgtEl>
                                          <p:spTgt spid="43019"/>
                                        </p:tgtEl>
                                        <p:attrNameLst>
                                          <p:attrName>ppt_y</p:attrName>
                                        </p:attrNameLst>
                                      </p:cBhvr>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43024"/>
                                        </p:tgtEl>
                                        <p:attrNameLst>
                                          <p:attrName>style.visibility</p:attrName>
                                        </p:attrNameLst>
                                      </p:cBhvr>
                                      <p:to>
                                        <p:strVal val="visible"/>
                                      </p:to>
                                    </p:set>
                                    <p:animEffect transition="in" filter="wipe(down)">
                                      <p:cBhvr>
                                        <p:cTn id="25" dur="500"/>
                                        <p:tgtEl>
                                          <p:spTgt spid="43024"/>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43022"/>
                                        </p:tgtEl>
                                        <p:attrNameLst>
                                          <p:attrName>style.visibility</p:attrName>
                                        </p:attrNameLst>
                                      </p:cBhvr>
                                      <p:to>
                                        <p:strVal val="visible"/>
                                      </p:to>
                                    </p:set>
                                    <p:animEffect transition="in" filter="wipe(down)">
                                      <p:cBhvr>
                                        <p:cTn id="28" dur="500"/>
                                        <p:tgtEl>
                                          <p:spTgt spid="43022"/>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301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43023"/>
                                        </p:tgtEl>
                                        <p:attrNameLst>
                                          <p:attrName>style.visibility</p:attrName>
                                        </p:attrNameLst>
                                      </p:cBhvr>
                                      <p:to>
                                        <p:strVal val="visible"/>
                                      </p:to>
                                    </p:set>
                                    <p:animEffect transition="in" filter="wipe(down)">
                                      <p:cBhvr>
                                        <p:cTn id="37" dur="500"/>
                                        <p:tgtEl>
                                          <p:spTgt spid="43023"/>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43021"/>
                                        </p:tgtEl>
                                        <p:attrNameLst>
                                          <p:attrName>style.visibility</p:attrName>
                                        </p:attrNameLst>
                                      </p:cBhvr>
                                      <p:to>
                                        <p:strVal val="visible"/>
                                      </p:to>
                                    </p:set>
                                    <p:animEffect transition="in" filter="wipe(down)">
                                      <p:cBhvr>
                                        <p:cTn id="40" dur="500"/>
                                        <p:tgtEl>
                                          <p:spTgt spid="4302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43025"/>
                                        </p:tgtEl>
                                        <p:attrNameLst>
                                          <p:attrName>style.visibility</p:attrName>
                                        </p:attrNameLst>
                                      </p:cBhvr>
                                      <p:to>
                                        <p:strVal val="visible"/>
                                      </p:to>
                                    </p:set>
                                    <p:animEffect transition="in" filter="wipe(left)">
                                      <p:cBhvr>
                                        <p:cTn id="45" dur="500"/>
                                        <p:tgtEl>
                                          <p:spTgt spid="430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8" grpId="0" bldLvl="0" animBg="1"/>
      <p:bldP spid="43019" grpId="0" bldLvl="0" animBg="1"/>
      <p:bldP spid="43021" grpId="0" bldLvl="0" animBg="1"/>
      <p:bldP spid="43022" grpId="0" bldLvl="0" animBg="1"/>
      <p:bldP spid="43023" grpId="0" bldLvl="0" animBg="1"/>
      <p:bldP spid="4302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48945" y="952248"/>
            <a:ext cx="3560993" cy="3846533"/>
            <a:chOff x="2243" y="1437"/>
            <a:chExt cx="6450" cy="6652"/>
          </a:xfrm>
        </p:grpSpPr>
        <p:pic>
          <p:nvPicPr>
            <p:cNvPr id="2" name="图片 1" descr="ef6d4a8273984ae1acfed55f0c435d28"/>
            <p:cNvPicPr>
              <a:picLocks noChangeAspect="1"/>
            </p:cNvPicPr>
            <p:nvPr/>
          </p:nvPicPr>
          <p:blipFill>
            <a:blip r:embed="rId4"/>
            <a:stretch>
              <a:fillRect/>
            </a:stretch>
          </p:blipFill>
          <p:spPr>
            <a:xfrm>
              <a:off x="2243" y="1437"/>
              <a:ext cx="6290" cy="6605"/>
            </a:xfrm>
            <a:prstGeom prst="rect">
              <a:avLst/>
            </a:prstGeom>
          </p:spPr>
        </p:pic>
        <p:sp>
          <p:nvSpPr>
            <p:cNvPr id="3" name="文本框 2"/>
            <p:cNvSpPr txBox="1"/>
            <p:nvPr/>
          </p:nvSpPr>
          <p:spPr>
            <a:xfrm>
              <a:off x="5303" y="1437"/>
              <a:ext cx="3390" cy="6653"/>
            </a:xfrm>
            <a:prstGeom prst="rect">
              <a:avLst/>
            </a:prstGeom>
            <a:solidFill>
              <a:schemeClr val="bg1"/>
            </a:solidFill>
          </p:spPr>
          <p:txBody>
            <a:bodyPr vert="eaVert" wrap="square" rtlCol="0">
              <a:spAutoFit/>
            </a:bodyPr>
            <a:lstStyle/>
            <a:p>
              <a:endParaRPr lang="zh-CN" altLang="en-US" sz="3600" b="1"/>
            </a:p>
            <a:p>
              <a:endParaRPr lang="zh-CN" altLang="en-US" sz="3600" b="1"/>
            </a:p>
            <a:p>
              <a:endParaRPr lang="zh-CN" altLang="en-US" sz="3600" b="1"/>
            </a:p>
            <a:p>
              <a:endParaRPr lang="zh-CN" altLang="en-US" sz="2000" b="1"/>
            </a:p>
          </p:txBody>
        </p:sp>
      </p:grpSp>
      <p:pic>
        <p:nvPicPr>
          <p:cNvPr id="5" name="图片 4" descr="4b5dc60806cead0da56b9&amp;690"/>
          <p:cNvPicPr>
            <a:picLocks noChangeAspect="1"/>
          </p:cNvPicPr>
          <p:nvPr/>
        </p:nvPicPr>
        <p:blipFill>
          <a:blip r:embed="rId5"/>
          <a:stretch>
            <a:fillRect/>
          </a:stretch>
        </p:blipFill>
        <p:spPr>
          <a:xfrm>
            <a:off x="6136489" y="1589114"/>
            <a:ext cx="2882735" cy="3294036"/>
          </a:xfrm>
          <a:prstGeom prst="rect">
            <a:avLst/>
          </a:prstGeom>
        </p:spPr>
      </p:pic>
      <p:sp>
        <p:nvSpPr>
          <p:cNvPr id="13" name="文本框 12"/>
          <p:cNvSpPr txBox="1"/>
          <p:nvPr/>
        </p:nvSpPr>
        <p:spPr>
          <a:xfrm>
            <a:off x="2614295" y="1186180"/>
            <a:ext cx="3914775" cy="1938020"/>
          </a:xfrm>
          <a:prstGeom prst="rect">
            <a:avLst/>
          </a:prstGeom>
          <a:solidFill>
            <a:schemeClr val="bg1"/>
          </a:solidFill>
        </p:spPr>
        <p:txBody>
          <a:bodyPr wrap="square" rtlCol="0">
            <a:spAutoFit/>
          </a:bodyPr>
          <a:lstStyle/>
          <a:p>
            <a:r>
              <a:rPr lang="zh-CN" altLang="en-US" sz="2400" b="1" dirty="0">
                <a:latin typeface="宋体" panose="02010600030101010101" pitchFamily="2" charset="-122"/>
                <a:ea typeface="宋体" panose="02010600030101010101" pitchFamily="2" charset="-122"/>
              </a:rPr>
              <a:t>    大量研究结果表明，如果只有动能和势能相互转化，尽管动能、势能的大小会变化，但</a:t>
            </a:r>
            <a:r>
              <a:rPr lang="zh-CN" altLang="en-US" sz="2400" b="1" dirty="0">
                <a:solidFill>
                  <a:srgbClr val="FF0000"/>
                </a:solidFill>
                <a:latin typeface="宋体" panose="02010600030101010101" pitchFamily="2" charset="-122"/>
                <a:ea typeface="宋体" panose="02010600030101010101" pitchFamily="2" charset="-122"/>
              </a:rPr>
              <a:t>机械能的总和不变</a:t>
            </a:r>
            <a:r>
              <a:rPr lang="zh-CN" altLang="en-US" sz="2400" b="1" dirty="0">
                <a:latin typeface="宋体" panose="02010600030101010101" pitchFamily="2" charset="-122"/>
                <a:ea typeface="宋体" panose="02010600030101010101" pitchFamily="2" charset="-122"/>
              </a:rPr>
              <a:t>，或者说，</a:t>
            </a:r>
            <a:r>
              <a:rPr lang="zh-CN" altLang="en-US" sz="2400" b="1" dirty="0">
                <a:solidFill>
                  <a:srgbClr val="FF0000"/>
                </a:solidFill>
                <a:latin typeface="宋体" panose="02010600030101010101" pitchFamily="2" charset="-122"/>
                <a:ea typeface="宋体" panose="02010600030101010101" pitchFamily="2" charset="-122"/>
              </a:rPr>
              <a:t>机械能是守恒的</a:t>
            </a:r>
            <a:r>
              <a:rPr lang="zh-CN" altLang="en-US" sz="2400" b="1" dirty="0">
                <a:latin typeface="宋体" panose="02010600030101010101" pitchFamily="2" charset="-122"/>
                <a:ea typeface="宋体" panose="02010600030101010101" pitchFamily="2" charset="-122"/>
              </a:rPr>
              <a:t>。</a:t>
            </a:r>
          </a:p>
        </p:txBody>
      </p:sp>
      <p:sp>
        <p:nvSpPr>
          <p:cNvPr id="14" name="文本框 13"/>
          <p:cNvSpPr txBox="1"/>
          <p:nvPr/>
        </p:nvSpPr>
        <p:spPr>
          <a:xfrm>
            <a:off x="2614295" y="3237181"/>
            <a:ext cx="3434167" cy="1569660"/>
          </a:xfrm>
          <a:prstGeom prst="rect">
            <a:avLst/>
          </a:prstGeom>
          <a:solidFill>
            <a:schemeClr val="bg1"/>
          </a:solidFill>
        </p:spPr>
        <p:txBody>
          <a:bodyPr wrap="square" rtlCol="0">
            <a:spAutoFit/>
          </a:bodyPr>
          <a:lstStyle/>
          <a:p>
            <a:r>
              <a:rPr lang="zh-CN" altLang="en-US" sz="2400" b="1" dirty="0">
                <a:latin typeface="宋体" panose="02010600030101010101" pitchFamily="2" charset="-122"/>
                <a:ea typeface="宋体" panose="02010600030101010101" pitchFamily="2" charset="-122"/>
              </a:rPr>
              <a:t>    但现实生活里，物体在运动过程中总会克服摩擦力做功，从而消耗机械能。</a:t>
            </a:r>
          </a:p>
        </p:txBody>
      </p:sp>
      <p:grpSp>
        <p:nvGrpSpPr>
          <p:cNvPr id="9" name="组合 8"/>
          <p:cNvGrpSpPr/>
          <p:nvPr/>
        </p:nvGrpSpPr>
        <p:grpSpPr>
          <a:xfrm>
            <a:off x="2614295" y="491873"/>
            <a:ext cx="3522194" cy="495548"/>
            <a:chOff x="2506980" y="579256"/>
            <a:chExt cx="3958508" cy="495548"/>
          </a:xfrm>
        </p:grpSpPr>
        <p:pic>
          <p:nvPicPr>
            <p:cNvPr id="10"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r="735"/>
            <a:stretch>
              <a:fillRect/>
            </a:stretch>
          </p:blipFill>
          <p:spPr bwMode="auto">
            <a:xfrm>
              <a:off x="2506980" y="593791"/>
              <a:ext cx="3958508" cy="481013"/>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矩形 10"/>
            <p:cNvSpPr/>
            <p:nvPr/>
          </p:nvSpPr>
          <p:spPr>
            <a:xfrm>
              <a:off x="2593872" y="579256"/>
              <a:ext cx="3871616" cy="460375"/>
            </a:xfrm>
            <a:prstGeom prst="rect">
              <a:avLst/>
            </a:prstGeom>
          </p:spPr>
          <p:txBody>
            <a:bodyPr wrap="square">
              <a:spAutoFit/>
            </a:bodyPr>
            <a:lstStyle/>
            <a:p>
              <a:pPr algn="ctr"/>
              <a:r>
                <a:rPr lang="zh-CN" altLang="en-US" sz="2400" b="1" dirty="0">
                  <a:solidFill>
                    <a:prstClr val="black"/>
                  </a:solidFill>
                  <a:latin typeface="黑体" panose="02010609060101010101" pitchFamily="49" charset="-122"/>
                  <a:ea typeface="黑体" panose="02010609060101010101" pitchFamily="49" charset="-122"/>
                  <a:cs typeface="Times New Roman" panose="02020603050405020304" charset="0"/>
                </a:rPr>
                <a:t>机械能守恒</a:t>
              </a:r>
            </a:p>
          </p:txBody>
        </p:sp>
      </p:gr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to="" calcmode="lin" valueType="num">
                                      <p:cBhvr>
                                        <p:cTn id="7" dur="1" fill="hold"/>
                                        <p:tgtEl>
                                          <p:spTgt spid="13"/>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to="" calcmode="lin" valueType="num">
                                      <p:cBhvr>
                                        <p:cTn id="12" dur="1" fill="hold"/>
                                        <p:tgtEl>
                                          <p:spTgt spid="1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58" y="741495"/>
            <a:ext cx="1273969" cy="1763078"/>
          </a:xfrm>
          <a:prstGeom prst="rect">
            <a:avLst/>
          </a:prstGeom>
        </p:spPr>
      </p:pic>
      <p:sp>
        <p:nvSpPr>
          <p:cNvPr id="35843" name="Text Box 3"/>
          <p:cNvSpPr txBox="1">
            <a:spLocks noChangeArrowheads="1"/>
          </p:cNvSpPr>
          <p:nvPr/>
        </p:nvSpPr>
        <p:spPr bwMode="auto">
          <a:xfrm>
            <a:off x="1578379" y="908470"/>
            <a:ext cx="2978092" cy="954107"/>
          </a:xfrm>
          <a:prstGeom prst="rect">
            <a:avLst/>
          </a:prstGeom>
          <a:ln>
            <a:headEnd type="none" w="sm" len="sm"/>
            <a:tailEnd type="none" w="sm" len="sm"/>
          </a:ln>
        </p:spPr>
        <p:style>
          <a:lnRef idx="2">
            <a:schemeClr val="accent4"/>
          </a:lnRef>
          <a:fillRef idx="1">
            <a:schemeClr val="lt1"/>
          </a:fillRef>
          <a:effectRef idx="0">
            <a:schemeClr val="accent4"/>
          </a:effectRef>
          <a:fontRef idx="minor">
            <a:schemeClr val="dk1"/>
          </a:fontRef>
        </p:style>
        <p:txBody>
          <a:bodyPr wrap="square">
            <a:spAutoFit/>
          </a:bodyPr>
          <a:lstStyle/>
          <a:p>
            <a:pPr algn="ctr" eaLnBrk="0" hangingPunct="0">
              <a:spcBef>
                <a:spcPct val="50000"/>
              </a:spcBef>
            </a:pPr>
            <a:r>
              <a:rPr kumimoji="1" lang="zh-CN" altLang="en-US" sz="2800" b="1" dirty="0">
                <a:latin typeface="宋体" panose="02010600030101010101" pitchFamily="2" charset="-122"/>
                <a:ea typeface="宋体" panose="02010600030101010101" pitchFamily="2" charset="-122"/>
              </a:rPr>
              <a:t>动能和重力势能可以相互转化</a:t>
            </a:r>
          </a:p>
        </p:txBody>
      </p:sp>
      <p:sp>
        <p:nvSpPr>
          <p:cNvPr id="35844" name="Text Box 4"/>
          <p:cNvSpPr txBox="1">
            <a:spLocks noChangeArrowheads="1"/>
          </p:cNvSpPr>
          <p:nvPr/>
        </p:nvSpPr>
        <p:spPr bwMode="auto">
          <a:xfrm>
            <a:off x="1578379" y="2179211"/>
            <a:ext cx="2978092" cy="954107"/>
          </a:xfrm>
          <a:prstGeom prst="rect">
            <a:avLst/>
          </a:prstGeom>
          <a:ln>
            <a:headEnd type="none" w="sm" len="sm"/>
            <a:tailEnd type="none" w="sm" len="sm"/>
          </a:ln>
        </p:spPr>
        <p:style>
          <a:lnRef idx="2">
            <a:schemeClr val="accent4"/>
          </a:lnRef>
          <a:fillRef idx="1">
            <a:schemeClr val="lt1"/>
          </a:fillRef>
          <a:effectRef idx="0">
            <a:schemeClr val="accent4"/>
          </a:effectRef>
          <a:fontRef idx="minor">
            <a:schemeClr val="dk1"/>
          </a:fontRef>
        </p:style>
        <p:txBody>
          <a:bodyPr wrap="square">
            <a:spAutoFit/>
          </a:bodyPr>
          <a:lstStyle/>
          <a:p>
            <a:pPr algn="ctr" eaLnBrk="0" hangingPunct="0">
              <a:spcBef>
                <a:spcPct val="50000"/>
              </a:spcBef>
            </a:pPr>
            <a:r>
              <a:rPr kumimoji="1" lang="zh-CN" altLang="en-US" sz="2800" b="1" dirty="0">
                <a:latin typeface="宋体" panose="02010600030101010101" pitchFamily="2" charset="-122"/>
                <a:ea typeface="宋体" panose="02010600030101010101" pitchFamily="2" charset="-122"/>
              </a:rPr>
              <a:t>动能和弹性势能可以相互转化</a:t>
            </a:r>
          </a:p>
        </p:txBody>
      </p:sp>
      <p:sp>
        <p:nvSpPr>
          <p:cNvPr id="35845" name="AutoShape 5"/>
          <p:cNvSpPr/>
          <p:nvPr/>
        </p:nvSpPr>
        <p:spPr bwMode="auto">
          <a:xfrm>
            <a:off x="4844335" y="1455420"/>
            <a:ext cx="215504" cy="1371600"/>
          </a:xfrm>
          <a:prstGeom prst="rightBrace">
            <a:avLst>
              <a:gd name="adj1" fmla="val 53039"/>
              <a:gd name="adj2" fmla="val 50000"/>
            </a:avLst>
          </a:prstGeom>
          <a:ln>
            <a:headEnd type="none" w="sm" len="sm"/>
            <a:tailEnd type="none" w="sm" len="sm"/>
          </a:ln>
        </p:spPr>
        <p:style>
          <a:lnRef idx="1">
            <a:schemeClr val="dk1"/>
          </a:lnRef>
          <a:fillRef idx="0">
            <a:schemeClr val="dk1"/>
          </a:fillRef>
          <a:effectRef idx="0">
            <a:schemeClr val="dk1"/>
          </a:effectRef>
          <a:fontRef idx="minor">
            <a:schemeClr val="tx1"/>
          </a:fontRef>
        </p:style>
        <p:txBody>
          <a:bodyPr wrap="none" anchor="ctr"/>
          <a:lstStyle/>
          <a:p>
            <a:endParaRPr lang="zh-CN" altLang="en-US" sz="2400" b="1">
              <a:latin typeface="宋体" panose="02010600030101010101" pitchFamily="2" charset="-122"/>
              <a:ea typeface="宋体" panose="02010600030101010101" pitchFamily="2" charset="-122"/>
            </a:endParaRPr>
          </a:p>
        </p:txBody>
      </p:sp>
      <p:sp>
        <p:nvSpPr>
          <p:cNvPr id="35846" name="Text Box 6"/>
          <p:cNvSpPr txBox="1">
            <a:spLocks noChangeArrowheads="1"/>
          </p:cNvSpPr>
          <p:nvPr/>
        </p:nvSpPr>
        <p:spPr bwMode="auto">
          <a:xfrm>
            <a:off x="5244618" y="1444458"/>
            <a:ext cx="2734560" cy="1169551"/>
          </a:xfrm>
          <a:prstGeom prst="rect">
            <a:avLst/>
          </a:prstGeom>
          <a:ln/>
        </p:spPr>
        <p:style>
          <a:lnRef idx="2">
            <a:schemeClr val="accent1"/>
          </a:lnRef>
          <a:fillRef idx="1">
            <a:schemeClr val="lt1"/>
          </a:fillRef>
          <a:effectRef idx="0">
            <a:schemeClr val="accent1"/>
          </a:effectRef>
          <a:fontRef idx="minor">
            <a:schemeClr val="dk1"/>
          </a:fontRef>
        </p:style>
        <p:txBody>
          <a:bodyPr wrap="square">
            <a:spAutoFit/>
          </a:bodyPr>
          <a:lstStyle/>
          <a:p>
            <a:pPr algn="ctr" eaLnBrk="0" hangingPunct="0">
              <a:spcBef>
                <a:spcPct val="50000"/>
              </a:spcBef>
            </a:pPr>
            <a:r>
              <a:rPr kumimoji="1" lang="zh-CN" altLang="en-US" sz="2800" b="1" dirty="0">
                <a:solidFill>
                  <a:srgbClr val="FF0000"/>
                </a:solidFill>
                <a:latin typeface="宋体" panose="02010600030101010101" pitchFamily="2" charset="-122"/>
                <a:ea typeface="宋体" panose="02010600030101010101" pitchFamily="2" charset="-122"/>
              </a:rPr>
              <a:t>动能和势能</a:t>
            </a:r>
            <a:endParaRPr kumimoji="1" lang="en-US" altLang="zh-CN" sz="2800" b="1" dirty="0">
              <a:solidFill>
                <a:srgbClr val="FF0000"/>
              </a:solidFill>
              <a:latin typeface="宋体" panose="02010600030101010101" pitchFamily="2" charset="-122"/>
              <a:ea typeface="宋体" panose="02010600030101010101" pitchFamily="2" charset="-122"/>
            </a:endParaRPr>
          </a:p>
          <a:p>
            <a:pPr algn="ctr" eaLnBrk="0" hangingPunct="0">
              <a:spcBef>
                <a:spcPct val="50000"/>
              </a:spcBef>
            </a:pPr>
            <a:r>
              <a:rPr kumimoji="1" lang="zh-CN" altLang="en-US" sz="2800" b="1" dirty="0">
                <a:solidFill>
                  <a:srgbClr val="FF0000"/>
                </a:solidFill>
                <a:latin typeface="宋体" panose="02010600030101010101" pitchFamily="2" charset="-122"/>
                <a:ea typeface="宋体" panose="02010600030101010101" pitchFamily="2" charset="-122"/>
              </a:rPr>
              <a:t>可以相互转化</a:t>
            </a:r>
          </a:p>
        </p:txBody>
      </p:sp>
      <p:sp>
        <p:nvSpPr>
          <p:cNvPr id="35848" name="Text Box 8"/>
          <p:cNvSpPr txBox="1">
            <a:spLocks noChangeArrowheads="1"/>
          </p:cNvSpPr>
          <p:nvPr/>
        </p:nvSpPr>
        <p:spPr bwMode="auto">
          <a:xfrm>
            <a:off x="874155" y="3662600"/>
            <a:ext cx="756602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800" b="1" dirty="0">
                <a:solidFill>
                  <a:srgbClr val="0000FF"/>
                </a:solidFill>
                <a:latin typeface="宋体" panose="02010600030101010101" pitchFamily="2" charset="-122"/>
                <a:ea typeface="宋体" panose="02010600030101010101" pitchFamily="2" charset="-122"/>
              </a:rPr>
              <a:t>只有动能和势能相互转化，机械能的总和不变。</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843"/>
                                        </p:tgtEl>
                                        <p:attrNameLst>
                                          <p:attrName>style.visibility</p:attrName>
                                        </p:attrNameLst>
                                      </p:cBhvr>
                                      <p:to>
                                        <p:strVal val="visible"/>
                                      </p:to>
                                    </p:set>
                                    <p:anim calcmode="lin" valueType="num">
                                      <p:cBhvr additive="base">
                                        <p:cTn id="7" dur="500" fill="hold"/>
                                        <p:tgtEl>
                                          <p:spTgt spid="35843"/>
                                        </p:tgtEl>
                                        <p:attrNameLst>
                                          <p:attrName>ppt_x</p:attrName>
                                        </p:attrNameLst>
                                      </p:cBhvr>
                                      <p:tavLst>
                                        <p:tav tm="0">
                                          <p:val>
                                            <p:strVal val="0-#ppt_w/2"/>
                                          </p:val>
                                        </p:tav>
                                        <p:tav tm="100000">
                                          <p:val>
                                            <p:strVal val="#ppt_x"/>
                                          </p:val>
                                        </p:tav>
                                      </p:tavLst>
                                    </p:anim>
                                    <p:anim calcmode="lin" valueType="num">
                                      <p:cBhvr additive="base">
                                        <p:cTn id="8" dur="500" fill="hold"/>
                                        <p:tgtEl>
                                          <p:spTgt spid="3584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5844"/>
                                        </p:tgtEl>
                                        <p:attrNameLst>
                                          <p:attrName>style.visibility</p:attrName>
                                        </p:attrNameLst>
                                      </p:cBhvr>
                                      <p:to>
                                        <p:strVal val="visible"/>
                                      </p:to>
                                    </p:set>
                                    <p:anim calcmode="lin" valueType="num">
                                      <p:cBhvr additive="base">
                                        <p:cTn id="13" dur="500" fill="hold"/>
                                        <p:tgtEl>
                                          <p:spTgt spid="35844"/>
                                        </p:tgtEl>
                                        <p:attrNameLst>
                                          <p:attrName>ppt_x</p:attrName>
                                        </p:attrNameLst>
                                      </p:cBhvr>
                                      <p:tavLst>
                                        <p:tav tm="0">
                                          <p:val>
                                            <p:strVal val="0-#ppt_w/2"/>
                                          </p:val>
                                        </p:tav>
                                        <p:tav tm="100000">
                                          <p:val>
                                            <p:strVal val="#ppt_x"/>
                                          </p:val>
                                        </p:tav>
                                      </p:tavLst>
                                    </p:anim>
                                    <p:anim calcmode="lin" valueType="num">
                                      <p:cBhvr additive="base">
                                        <p:cTn id="14" dur="500" fill="hold"/>
                                        <p:tgtEl>
                                          <p:spTgt spid="3584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5845"/>
                                        </p:tgtEl>
                                        <p:attrNameLst>
                                          <p:attrName>style.visibility</p:attrName>
                                        </p:attrNameLst>
                                      </p:cBhvr>
                                      <p:to>
                                        <p:strVal val="visible"/>
                                      </p:to>
                                    </p:set>
                                    <p:anim calcmode="lin" valueType="num">
                                      <p:cBhvr additive="base">
                                        <p:cTn id="19" dur="500" fill="hold"/>
                                        <p:tgtEl>
                                          <p:spTgt spid="35845"/>
                                        </p:tgtEl>
                                        <p:attrNameLst>
                                          <p:attrName>ppt_x</p:attrName>
                                        </p:attrNameLst>
                                      </p:cBhvr>
                                      <p:tavLst>
                                        <p:tav tm="0">
                                          <p:val>
                                            <p:strVal val="0-#ppt_w/2"/>
                                          </p:val>
                                        </p:tav>
                                        <p:tav tm="100000">
                                          <p:val>
                                            <p:strVal val="#ppt_x"/>
                                          </p:val>
                                        </p:tav>
                                      </p:tavLst>
                                    </p:anim>
                                    <p:anim calcmode="lin" valueType="num">
                                      <p:cBhvr additive="base">
                                        <p:cTn id="20" dur="500" fill="hold"/>
                                        <p:tgtEl>
                                          <p:spTgt spid="3584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35846"/>
                                        </p:tgtEl>
                                        <p:attrNameLst>
                                          <p:attrName>style.visibility</p:attrName>
                                        </p:attrNameLst>
                                      </p:cBhvr>
                                      <p:to>
                                        <p:strVal val="visible"/>
                                      </p:to>
                                    </p:set>
                                    <p:animEffect transition="in" filter="fade">
                                      <p:cBhvr>
                                        <p:cTn id="24" dur="500"/>
                                        <p:tgtEl>
                                          <p:spTgt spid="35846"/>
                                        </p:tgtEl>
                                      </p:cBhvr>
                                    </p:animEffect>
                                  </p:childTnLst>
                                </p:cTn>
                              </p:par>
                            </p:childTnLst>
                          </p:cTn>
                        </p:par>
                      </p:childTnLst>
                    </p:cTn>
                  </p:par>
                  <p:par>
                    <p:cTn id="25" fill="hold">
                      <p:stCondLst>
                        <p:cond delay="indefinite"/>
                      </p:stCondLst>
                      <p:childTnLst>
                        <p:par>
                          <p:cTn id="26" fill="hold">
                            <p:stCondLst>
                              <p:cond delay="0"/>
                            </p:stCondLst>
                            <p:childTnLst>
                              <p:par>
                                <p:cTn id="27" presetID="20" presetClass="entr" presetSubtype="0" fill="hold" nodeType="clickEffect">
                                  <p:stCondLst>
                                    <p:cond delay="0"/>
                                  </p:stCondLst>
                                  <p:childTnLst>
                                    <p:set>
                                      <p:cBhvr>
                                        <p:cTn id="28" dur="1" fill="hold">
                                          <p:stCondLst>
                                            <p:cond delay="0"/>
                                          </p:stCondLst>
                                        </p:cTn>
                                        <p:tgtEl>
                                          <p:spTgt spid="35848">
                                            <p:txEl>
                                              <p:pRg st="0" end="0"/>
                                            </p:txEl>
                                          </p:spTgt>
                                        </p:tgtEl>
                                        <p:attrNameLst>
                                          <p:attrName>style.visibility</p:attrName>
                                        </p:attrNameLst>
                                      </p:cBhvr>
                                      <p:to>
                                        <p:strVal val="visible"/>
                                      </p:to>
                                    </p:set>
                                    <p:animEffect transition="in" filter="wedge">
                                      <p:cBhvr>
                                        <p:cTn id="29" dur="500"/>
                                        <p:tgtEl>
                                          <p:spTgt spid="3584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ldLvl="0" animBg="1" autoUpdateAnimBg="0"/>
      <p:bldP spid="35844" grpId="0" bldLvl="0" animBg="1" autoUpdateAnimBg="0"/>
      <p:bldP spid="35845" grpId="0" bldLvl="0" animBg="1"/>
      <p:bldP spid="3584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timg">
            <a:hlinkClick r:id="rId2" action="ppaction://hlinkfile"/>
          </p:cNvPr>
          <p:cNvPicPr>
            <a:picLocks noChangeAspect="1"/>
          </p:cNvPicPr>
          <p:nvPr/>
        </p:nvPicPr>
        <p:blipFill>
          <a:blip r:embed="rId3"/>
          <a:stretch>
            <a:fillRect/>
          </a:stretch>
        </p:blipFill>
        <p:spPr>
          <a:xfrm>
            <a:off x="4785360" y="1655002"/>
            <a:ext cx="3780790" cy="2144395"/>
          </a:xfrm>
          <a:prstGeom prst="rect">
            <a:avLst/>
          </a:prstGeom>
        </p:spPr>
      </p:pic>
      <p:grpSp>
        <p:nvGrpSpPr>
          <p:cNvPr id="5" name="组合 4"/>
          <p:cNvGrpSpPr/>
          <p:nvPr/>
        </p:nvGrpSpPr>
        <p:grpSpPr>
          <a:xfrm>
            <a:off x="2549525" y="676724"/>
            <a:ext cx="4471670" cy="463550"/>
            <a:chOff x="4360" y="888"/>
            <a:chExt cx="7042" cy="730"/>
          </a:xfrm>
        </p:grpSpPr>
        <p:grpSp>
          <p:nvGrpSpPr>
            <p:cNvPr id="8200" name="组合 18"/>
            <p:cNvGrpSpPr/>
            <p:nvPr/>
          </p:nvGrpSpPr>
          <p:grpSpPr bwMode="auto">
            <a:xfrm>
              <a:off x="4360" y="946"/>
              <a:ext cx="2343" cy="672"/>
              <a:chOff x="2004695" y="686607"/>
              <a:chExt cx="1983740" cy="570436"/>
            </a:xfrm>
          </p:grpSpPr>
          <p:sp>
            <p:nvSpPr>
              <p:cNvPr id="21" name="圆角矩形 20"/>
              <p:cNvSpPr/>
              <p:nvPr/>
            </p:nvSpPr>
            <p:spPr>
              <a:xfrm>
                <a:off x="2005542" y="686607"/>
                <a:ext cx="1893147" cy="555157"/>
              </a:xfrm>
              <a:prstGeom prst="roundRect">
                <a:avLst/>
              </a:prstGeom>
              <a:solidFill>
                <a:srgbClr val="F07474">
                  <a:lumMod val="75000"/>
                </a:srgbClr>
              </a:solidFill>
              <a:ln w="25400" cap="flat" cmpd="sng" algn="ctr">
                <a:noFill/>
                <a:prstDash val="solid"/>
              </a:ln>
              <a:effectLst/>
            </p:spPr>
            <p:txBody>
              <a:bodyPr anchor="ctr"/>
              <a:lstStyle/>
              <a:p>
                <a:pPr algn="ctr" eaLnBrk="0" fontAlgn="auto" hangingPunct="0">
                  <a:spcBef>
                    <a:spcPts val="0"/>
                  </a:spcBef>
                  <a:spcAft>
                    <a:spcPts val="0"/>
                  </a:spcAft>
                  <a:defRPr/>
                </a:pPr>
                <a:endParaRPr kumimoji="1" lang="zh-CN" altLang="en-US" sz="100"/>
              </a:p>
            </p:txBody>
          </p:sp>
          <p:sp>
            <p:nvSpPr>
              <p:cNvPr id="30737" name="矩形 1"/>
              <p:cNvSpPr>
                <a:spLocks noChangeArrowheads="1"/>
              </p:cNvSpPr>
              <p:nvPr/>
            </p:nvSpPr>
            <p:spPr bwMode="auto">
              <a:xfrm>
                <a:off x="2004695" y="740934"/>
                <a:ext cx="1983740" cy="516109"/>
              </a:xfrm>
              <a:prstGeom prst="rect">
                <a:avLst/>
              </a:prstGeom>
              <a:noFill/>
              <a:ln w="9525">
                <a:noFill/>
                <a:miter lim="800000"/>
              </a:ln>
            </p:spPr>
            <p:txBody>
              <a:bodyPr wrap="square">
                <a:spAutoFit/>
              </a:bodyPr>
              <a:lstStyle/>
              <a:p>
                <a:pPr algn="ctr">
                  <a:lnSpc>
                    <a:spcPct val="80000"/>
                  </a:lnSpc>
                </a:pPr>
                <a:r>
                  <a:rPr lang="zh-CN" altLang="en-US" sz="2400" dirty="0">
                    <a:solidFill>
                      <a:sysClr val="window" lastClr="FFFFFF"/>
                    </a:solidFill>
                    <a:latin typeface="Times New Roman" panose="02020603050405020304" charset="0"/>
                    <a:ea typeface="黑体" panose="02010600030101010101" pitchFamily="49" charset="-122"/>
                  </a:rPr>
                  <a:t>知识点 </a:t>
                </a:r>
                <a:r>
                  <a:rPr lang="en-US" altLang="zh-CN" sz="2400" b="1" dirty="0">
                    <a:solidFill>
                      <a:sysClr val="window" lastClr="FFFFFF"/>
                    </a:solidFill>
                    <a:latin typeface="Times New Roman" panose="02020603050405020304" charset="0"/>
                    <a:ea typeface="黑体" panose="02010600030101010101" pitchFamily="49" charset="-122"/>
                  </a:rPr>
                  <a:t>2</a:t>
                </a:r>
                <a:endParaRPr lang="zh-CN" altLang="en-US" sz="2400" b="1" dirty="0">
                  <a:solidFill>
                    <a:sysClr val="window" lastClr="FFFFFF"/>
                  </a:solidFill>
                  <a:latin typeface="Times New Roman" panose="02020603050405020304" charset="0"/>
                  <a:ea typeface="黑体" panose="02010600030101010101" pitchFamily="49" charset="-122"/>
                </a:endParaRPr>
              </a:p>
            </p:txBody>
          </p:sp>
        </p:grpSp>
        <p:sp>
          <p:nvSpPr>
            <p:cNvPr id="22" name="矩形 4"/>
            <p:cNvSpPr>
              <a:spLocks noChangeArrowheads="1"/>
            </p:cNvSpPr>
            <p:nvPr/>
          </p:nvSpPr>
          <p:spPr bwMode="auto">
            <a:xfrm>
              <a:off x="7026" y="888"/>
              <a:ext cx="4376" cy="725"/>
            </a:xfrm>
            <a:prstGeom prst="rect">
              <a:avLst/>
            </a:prstGeom>
            <a:noFill/>
            <a:ln w="9525">
              <a:noFill/>
              <a:miter lim="800000"/>
            </a:ln>
          </p:spPr>
          <p:txBody>
            <a:bodyPr wrap="square">
              <a:spAutoFit/>
            </a:bodyPr>
            <a:lstStyle/>
            <a:p>
              <a:pPr>
                <a:defRPr/>
              </a:pPr>
              <a:r>
                <a:rPr lang="zh-CN" altLang="en-US" sz="2400" b="1" dirty="0">
                  <a:effectLst>
                    <a:outerShdw blurRad="38100" dist="38100" dir="2700000" algn="tl">
                      <a:srgbClr val="C0C0C0"/>
                    </a:outerShdw>
                  </a:effectLst>
                  <a:latin typeface="Times New Roman" panose="02020603050405020304" charset="0"/>
                  <a:ea typeface="黑体" panose="02010600030101010101" pitchFamily="49" charset="-122"/>
                </a:rPr>
                <a:t>水能和风能的利用</a:t>
              </a:r>
            </a:p>
          </p:txBody>
        </p:sp>
      </p:grpSp>
      <p:pic>
        <p:nvPicPr>
          <p:cNvPr id="1026" name="Picture 2">
            <a:hlinkClick r:id="rId4" action="ppaction://hlinkfi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8927" y="1655001"/>
            <a:ext cx="4095673" cy="21443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2" descr="D:\图标图片\f3373a58f30e42a28f0f3dcc05381ad6.gif"/>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0800000">
            <a:off x="4242435" y="3500995"/>
            <a:ext cx="275076" cy="30117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288" y="1072961"/>
            <a:ext cx="9044940" cy="3415030"/>
          </a:xfrm>
          <a:prstGeom prst="rect">
            <a:avLst/>
          </a:prstGeom>
          <a:solidFill>
            <a:schemeClr val="bg1"/>
          </a:solidFill>
        </p:spPr>
        <p:txBody>
          <a:bodyPr wrap="square" rtlCol="0" anchor="t">
            <a:spAutoFit/>
          </a:bodyPr>
          <a:lstStyle/>
          <a:p>
            <a:pPr fontAlgn="auto">
              <a:lnSpc>
                <a:spcPct val="150000"/>
              </a:lnSpc>
            </a:pPr>
            <a:r>
              <a:rPr lang="zh-CN" altLang="en-US" sz="2400" b="1"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sz="2400" b="1"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（2019•宿迁）会荡秋千的人，不用别人帮助，就能把秋荡得很高。做法是：当人从高处向下摆时，身体由直立变为下蹲，此过程降低重心高度，将更多的</a:t>
            </a:r>
            <a:r>
              <a:rPr lang="zh-CN" altLang="en-US" sz="2400" b="1" dirty="0" smtClean="0">
                <a:solidFill>
                  <a:schemeClr val="tx1"/>
                </a:solidFill>
                <a:latin typeface="Times New Roman" panose="02020603050405020304" pitchFamily="18" charset="0"/>
                <a:ea typeface="楷体" panose="02010609060101010101" charset="-122"/>
                <a:cs typeface="Times New Roman" panose="02020603050405020304" pitchFamily="18" charset="0"/>
              </a:rPr>
              <a:t>重力势</a:t>
            </a:r>
            <a:r>
              <a:rPr lang="zh-CN" altLang="en-US"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能转化为</a:t>
            </a:r>
            <a:r>
              <a:rPr lang="en-US" altLang="zh-CN"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_______</a:t>
            </a:r>
            <a:r>
              <a:rPr lang="zh-CN" altLang="en-US"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能；而从最低点向上摆时，用力将身体由下蹲变为直立，此过程克服身体重力做功，增加了</a:t>
            </a:r>
            <a:r>
              <a:rPr lang="en-US" altLang="zh-CN"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_________________</a:t>
            </a:r>
            <a:r>
              <a:rPr lang="zh-CN" altLang="en-US"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能。如此循环往复，机械能越积越多，秋千就越荡越高。</a:t>
            </a:r>
          </a:p>
        </p:txBody>
      </p:sp>
      <p:sp>
        <p:nvSpPr>
          <p:cNvPr id="4" name="文本框 3"/>
          <p:cNvSpPr txBox="1"/>
          <p:nvPr/>
        </p:nvSpPr>
        <p:spPr>
          <a:xfrm>
            <a:off x="6184900" y="2276947"/>
            <a:ext cx="749935" cy="460375"/>
          </a:xfrm>
          <a:prstGeom prst="rect">
            <a:avLst/>
          </a:prstGeom>
          <a:noFill/>
        </p:spPr>
        <p:txBody>
          <a:bodyPr wrap="square" rtlCol="0" anchor="t">
            <a:spAutoFit/>
          </a:bodyPr>
          <a:lstStyle/>
          <a:p>
            <a:r>
              <a:rPr lang="zh-CN" altLang="en-US" sz="2400" b="1">
                <a:solidFill>
                  <a:srgbClr val="FF0000"/>
                </a:solidFill>
                <a:latin typeface="楷体" panose="02010609060101010101" charset="-122"/>
                <a:ea typeface="楷体" panose="02010609060101010101" charset="-122"/>
                <a:cs typeface="楷体" panose="02010609060101010101" charset="-122"/>
                <a:sym typeface="+mn-ea"/>
              </a:rPr>
              <a:t>动</a:t>
            </a:r>
          </a:p>
        </p:txBody>
      </p:sp>
      <p:sp>
        <p:nvSpPr>
          <p:cNvPr id="5" name="文本框 4"/>
          <p:cNvSpPr txBox="1"/>
          <p:nvPr/>
        </p:nvSpPr>
        <p:spPr>
          <a:xfrm>
            <a:off x="2087245" y="3383752"/>
            <a:ext cx="2171700" cy="460375"/>
          </a:xfrm>
          <a:prstGeom prst="rect">
            <a:avLst/>
          </a:prstGeom>
          <a:noFill/>
        </p:spPr>
        <p:txBody>
          <a:bodyPr wrap="square" rtlCol="0" anchor="t">
            <a:spAutoFit/>
          </a:bodyPr>
          <a:lstStyle/>
          <a:p>
            <a:r>
              <a:rPr lang="zh-CN" altLang="en-US" sz="2400" b="1">
                <a:solidFill>
                  <a:srgbClr val="FF0000"/>
                </a:solidFill>
                <a:latin typeface="楷体" panose="02010609060101010101" charset="-122"/>
                <a:ea typeface="楷体" panose="02010609060101010101" charset="-122"/>
                <a:cs typeface="楷体" panose="02010609060101010101" charset="-122"/>
                <a:sym typeface="+mn-ea"/>
              </a:rPr>
              <a:t>机械（重力势）</a:t>
            </a:r>
          </a:p>
        </p:txBody>
      </p:sp>
      <p:sp>
        <p:nvSpPr>
          <p:cNvPr id="6" name="文本框 5"/>
          <p:cNvSpPr txBox="1"/>
          <p:nvPr/>
        </p:nvSpPr>
        <p:spPr>
          <a:xfrm>
            <a:off x="5060315" y="1823557"/>
            <a:ext cx="2768600" cy="368300"/>
          </a:xfrm>
          <a:prstGeom prst="rect">
            <a:avLst/>
          </a:prstGeom>
          <a:noFill/>
          <a:ln w="28575" cmpd="sng">
            <a:solidFill>
              <a:srgbClr val="FF0000"/>
            </a:solidFill>
            <a:prstDash val="solid"/>
          </a:ln>
        </p:spPr>
        <p:txBody>
          <a:bodyPr wrap="square" rtlCol="0">
            <a:spAutoFit/>
          </a:bodyPr>
          <a:lstStyle/>
          <a:p>
            <a:endParaRPr lang="zh-CN" altLang="en-US" b="1"/>
          </a:p>
        </p:txBody>
      </p:sp>
      <p:sp>
        <p:nvSpPr>
          <p:cNvPr id="8" name="文本框 7"/>
          <p:cNvSpPr txBox="1"/>
          <p:nvPr/>
        </p:nvSpPr>
        <p:spPr>
          <a:xfrm>
            <a:off x="1950085" y="2877657"/>
            <a:ext cx="3683000" cy="368300"/>
          </a:xfrm>
          <a:prstGeom prst="rect">
            <a:avLst/>
          </a:prstGeom>
          <a:noFill/>
          <a:ln w="28575" cmpd="sng">
            <a:solidFill>
              <a:srgbClr val="FF0000"/>
            </a:solidFill>
            <a:prstDash val="solid"/>
          </a:ln>
        </p:spPr>
        <p:txBody>
          <a:bodyPr wrap="square" rtlCol="0">
            <a:spAutoFit/>
          </a:bodyPr>
          <a:lstStyle/>
          <a:p>
            <a:endParaRPr lang="zh-CN" altLang="en-US" b="1"/>
          </a:p>
        </p:txBody>
      </p:sp>
      <p:grpSp>
        <p:nvGrpSpPr>
          <p:cNvPr id="14" name="组合 3"/>
          <p:cNvGrpSpPr/>
          <p:nvPr/>
        </p:nvGrpSpPr>
        <p:grpSpPr bwMode="auto">
          <a:xfrm>
            <a:off x="3371850" y="551557"/>
            <a:ext cx="1879997" cy="474345"/>
            <a:chOff x="497257" y="753279"/>
            <a:chExt cx="1881032" cy="475146"/>
          </a:xfrm>
        </p:grpSpPr>
        <p:grpSp>
          <p:nvGrpSpPr>
            <p:cNvPr id="15" name="组合 2"/>
            <p:cNvGrpSpPr/>
            <p:nvPr/>
          </p:nvGrpSpPr>
          <p:grpSpPr bwMode="auto">
            <a:xfrm>
              <a:off x="552450" y="789083"/>
              <a:ext cx="1787356" cy="419195"/>
              <a:chOff x="3014293" y="-540899"/>
              <a:chExt cx="1787356" cy="419195"/>
            </a:xfrm>
          </p:grpSpPr>
          <p:sp>
            <p:nvSpPr>
              <p:cNvPr id="17" name="缺角矩形 18"/>
              <p:cNvSpPr>
                <a:spLocks noChangeArrowheads="1"/>
              </p:cNvSpPr>
              <p:nvPr/>
            </p:nvSpPr>
            <p:spPr bwMode="auto">
              <a:xfrm>
                <a:off x="3470665" y="-540130"/>
                <a:ext cx="419419" cy="418217"/>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25" name="缺角矩形 19"/>
              <p:cNvSpPr>
                <a:spLocks noChangeArrowheads="1"/>
              </p:cNvSpPr>
              <p:nvPr/>
            </p:nvSpPr>
            <p:spPr bwMode="auto">
              <a:xfrm>
                <a:off x="3926625" y="-540130"/>
                <a:ext cx="419419" cy="418217"/>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26" name="缺角矩形 20"/>
              <p:cNvSpPr>
                <a:spLocks noChangeArrowheads="1"/>
              </p:cNvSpPr>
              <p:nvPr/>
            </p:nvSpPr>
            <p:spPr bwMode="auto">
              <a:xfrm>
                <a:off x="4382584" y="-540130"/>
                <a:ext cx="419419" cy="418217"/>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27" name="缺角矩形 7"/>
              <p:cNvSpPr>
                <a:spLocks noChangeArrowheads="1"/>
              </p:cNvSpPr>
              <p:nvPr/>
            </p:nvSpPr>
            <p:spPr bwMode="auto">
              <a:xfrm>
                <a:off x="3014705" y="-540130"/>
                <a:ext cx="419419" cy="418217"/>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grpSp>
        <p:sp>
          <p:nvSpPr>
            <p:cNvPr id="16" name="矩形 1"/>
            <p:cNvSpPr>
              <a:spLocks noChangeArrowheads="1"/>
            </p:cNvSpPr>
            <p:nvPr/>
          </p:nvSpPr>
          <p:spPr bwMode="auto">
            <a:xfrm>
              <a:off x="497257" y="753279"/>
              <a:ext cx="1881032" cy="475146"/>
            </a:xfrm>
            <a:prstGeom prst="rect">
              <a:avLst/>
            </a:prstGeom>
            <a:noFill/>
            <a:ln w="9525">
              <a:noFill/>
              <a:miter lim="800000"/>
            </a:ln>
          </p:spPr>
          <p:txBody>
            <a:bodyPr lIns="91437" tIns="45718" rIns="91437" bIns="45718">
              <a:spAutoFit/>
            </a:bodyPr>
            <a:lstStyle/>
            <a:p>
              <a:pPr algn="dist" defTabSz="1219200">
                <a:buFont typeface="Arial" panose="020B0604020202020204" pitchFamily="34" charset="0"/>
                <a:buNone/>
              </a:pPr>
              <a:r>
                <a:rPr lang="zh-CN" altLang="en-US" sz="2500" b="1" dirty="0">
                  <a:solidFill>
                    <a:sysClr val="window" lastClr="FFFFFF"/>
                  </a:solidFill>
                  <a:latin typeface="宋体" panose="02010600030101010101" pitchFamily="2" charset="-122"/>
                  <a:ea typeface="宋体" panose="02010600030101010101" pitchFamily="2" charset="-122"/>
                </a:rPr>
                <a:t>连接中考</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to="" calcmode="lin" valueType="num">
                                      <p:cBhvr>
                                        <p:cTn id="17" dur="1" fill="hold"/>
                                        <p:tgtEl>
                                          <p:spTgt spid="8"/>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 to="" calcmode="lin" valueType="num">
                                      <p:cBhvr>
                                        <p:cTn id="22"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15265" y="846746"/>
            <a:ext cx="8713946" cy="3970318"/>
          </a:xfrm>
          <a:prstGeom prst="rect">
            <a:avLst/>
          </a:prstGeom>
          <a:solidFill>
            <a:schemeClr val="bg1"/>
          </a:solidFill>
        </p:spPr>
        <p:txBody>
          <a:bodyPr wrap="square" rtlCol="0" anchor="t">
            <a:spAutoFit/>
          </a:bodyPr>
          <a:lstStyle/>
          <a:p>
            <a:pPr fontAlgn="auto">
              <a:lnSpc>
                <a:spcPct val="150000"/>
              </a:lnSpc>
            </a:pPr>
            <a:r>
              <a:rPr lang="zh-CN" altLang="en-US" sz="2400" b="1"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sz="2400" b="1"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（2019•宜昌）如图所示，过山车是一项惊险刺激的游戏项目，下列关于过山车的机械能说法正确的是（　　）</a:t>
            </a:r>
          </a:p>
          <a:p>
            <a:pPr fontAlgn="auto">
              <a:lnSpc>
                <a:spcPct val="150000"/>
              </a:lnSpc>
            </a:pPr>
            <a:r>
              <a:rPr lang="zh-CN" altLang="en-US"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A．刚开始过山车匀速被拉升时，机械能不变 </a:t>
            </a:r>
          </a:p>
          <a:p>
            <a:pPr fontAlgn="auto">
              <a:lnSpc>
                <a:spcPct val="150000"/>
              </a:lnSpc>
            </a:pPr>
            <a:r>
              <a:rPr lang="zh-CN" altLang="en-US"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B．过山车向下俯冲时，重力势能转化为动能 </a:t>
            </a:r>
          </a:p>
          <a:p>
            <a:pPr fontAlgn="auto">
              <a:lnSpc>
                <a:spcPct val="150000"/>
              </a:lnSpc>
            </a:pPr>
            <a:r>
              <a:rPr lang="zh-CN" altLang="en-US"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C．通过环形轨道最高点时，重力势能最</a:t>
            </a:r>
            <a:endParaRPr lang="en-US" altLang="zh-CN" sz="2400" b="1" dirty="0">
              <a:solidFill>
                <a:schemeClr val="tx1"/>
              </a:solidFill>
              <a:latin typeface="Times New Roman" panose="02020603050405020304" pitchFamily="18" charset="0"/>
              <a:ea typeface="楷体" panose="02010609060101010101" charset="-122"/>
              <a:cs typeface="Times New Roman" panose="02020603050405020304" pitchFamily="18" charset="0"/>
            </a:endParaRPr>
          </a:p>
          <a:p>
            <a:pPr fontAlgn="auto">
              <a:lnSpc>
                <a:spcPct val="150000"/>
              </a:lnSpc>
            </a:pPr>
            <a:r>
              <a:rPr lang="en-US" altLang="zh-CN" sz="2400" b="1" dirty="0">
                <a:latin typeface="Times New Roman" panose="02020603050405020304" pitchFamily="18" charset="0"/>
                <a:ea typeface="楷体" panose="02010609060101010101" charset="-122"/>
                <a:cs typeface="Times New Roman" panose="02020603050405020304" pitchFamily="18" charset="0"/>
              </a:rPr>
              <a:t>       </a:t>
            </a:r>
            <a:r>
              <a:rPr lang="zh-CN" altLang="en-US"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大，动能为0 </a:t>
            </a:r>
          </a:p>
          <a:p>
            <a:pPr fontAlgn="auto">
              <a:lnSpc>
                <a:spcPct val="150000"/>
              </a:lnSpc>
            </a:pPr>
            <a:r>
              <a:rPr lang="zh-CN" altLang="en-US"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D．过山车在运行过程中机械能守恒 </a:t>
            </a:r>
          </a:p>
        </p:txBody>
      </p:sp>
      <p:sp>
        <p:nvSpPr>
          <p:cNvPr id="6" name="文本框 5"/>
          <p:cNvSpPr txBox="1"/>
          <p:nvPr/>
        </p:nvSpPr>
        <p:spPr>
          <a:xfrm>
            <a:off x="5949607" y="1509966"/>
            <a:ext cx="386080" cy="460375"/>
          </a:xfrm>
          <a:prstGeom prst="rect">
            <a:avLst/>
          </a:prstGeom>
          <a:noFill/>
        </p:spPr>
        <p:txBody>
          <a:bodyPr wrap="none" rtlCol="0" anchor="t">
            <a:spAutoFit/>
          </a:bodyPr>
          <a:lstStyle/>
          <a:p>
            <a:r>
              <a:rPr lang="en-US" altLang="zh-CN" sz="2400" b="1">
                <a:solidFill>
                  <a:srgbClr val="FF0000"/>
                </a:solidFill>
                <a:latin typeface="Times New Roman" panose="02020603050405020304" charset="0"/>
                <a:ea typeface="宋体" panose="02010600030101010101" pitchFamily="2" charset="-122"/>
                <a:cs typeface="Times New Roman" panose="02020603050405020304" charset="0"/>
                <a:sym typeface="+mn-ea"/>
              </a:rPr>
              <a:t>B</a:t>
            </a:r>
          </a:p>
        </p:txBody>
      </p:sp>
      <p:pic>
        <p:nvPicPr>
          <p:cNvPr id="2" name="图片 1" descr="timg4"/>
          <p:cNvPicPr>
            <a:picLocks noChangeAspect="1"/>
          </p:cNvPicPr>
          <p:nvPr/>
        </p:nvPicPr>
        <p:blipFill>
          <a:blip r:embed="rId2"/>
          <a:stretch>
            <a:fillRect/>
          </a:stretch>
        </p:blipFill>
        <p:spPr>
          <a:xfrm>
            <a:off x="5949607" y="3298109"/>
            <a:ext cx="2707348" cy="1518955"/>
          </a:xfrm>
          <a:prstGeom prst="rect">
            <a:avLst/>
          </a:prstGeom>
          <a:ln>
            <a:noFill/>
          </a:ln>
          <a:effectLst>
            <a:softEdge rad="112500"/>
          </a:effectLst>
        </p:spPr>
      </p:pic>
      <p:sp>
        <p:nvSpPr>
          <p:cNvPr id="3" name="文本框 2"/>
          <p:cNvSpPr txBox="1"/>
          <p:nvPr/>
        </p:nvSpPr>
        <p:spPr>
          <a:xfrm>
            <a:off x="2722245" y="2123440"/>
            <a:ext cx="1501140" cy="398780"/>
          </a:xfrm>
          <a:prstGeom prst="rect">
            <a:avLst/>
          </a:prstGeom>
          <a:noFill/>
          <a:ln w="28575" cmpd="sng">
            <a:solidFill>
              <a:srgbClr val="FF0000"/>
            </a:solidFill>
            <a:prstDash val="solid"/>
          </a:ln>
        </p:spPr>
        <p:txBody>
          <a:bodyPr wrap="square" rtlCol="0">
            <a:spAutoFit/>
          </a:bodyPr>
          <a:lstStyle/>
          <a:p>
            <a:endParaRPr lang="zh-CN" altLang="en-US" sz="2000" b="1"/>
          </a:p>
        </p:txBody>
      </p:sp>
      <p:sp>
        <p:nvSpPr>
          <p:cNvPr id="5" name="圆角矩形标注 4"/>
          <p:cNvSpPr/>
          <p:nvPr/>
        </p:nvSpPr>
        <p:spPr>
          <a:xfrm>
            <a:off x="5783726" y="1894840"/>
            <a:ext cx="3039110" cy="457200"/>
          </a:xfrm>
          <a:prstGeom prst="wedgeRoundRectCallout">
            <a:avLst>
              <a:gd name="adj1" fmla="val -98516"/>
              <a:gd name="adj2" fmla="val 53333"/>
              <a:gd name="adj3" fmla="val 16667"/>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0000"/>
                </a:solidFill>
                <a:latin typeface="楷体" panose="02010609060101010101" charset="-122"/>
                <a:ea typeface="楷体" panose="02010609060101010101" charset="-122"/>
              </a:rPr>
              <a:t>动能不变，势能增大</a:t>
            </a:r>
          </a:p>
        </p:txBody>
      </p:sp>
      <p:sp>
        <p:nvSpPr>
          <p:cNvPr id="7" name="文本框 6"/>
          <p:cNvSpPr txBox="1"/>
          <p:nvPr/>
        </p:nvSpPr>
        <p:spPr>
          <a:xfrm>
            <a:off x="1776165" y="2657609"/>
            <a:ext cx="1501140" cy="398780"/>
          </a:xfrm>
          <a:prstGeom prst="rect">
            <a:avLst/>
          </a:prstGeom>
          <a:noFill/>
          <a:ln w="28575" cmpd="sng">
            <a:solidFill>
              <a:srgbClr val="FF0000"/>
            </a:solidFill>
            <a:prstDash val="solid"/>
          </a:ln>
        </p:spPr>
        <p:txBody>
          <a:bodyPr wrap="square" rtlCol="0">
            <a:spAutoFit/>
          </a:bodyPr>
          <a:lstStyle/>
          <a:p>
            <a:endParaRPr lang="zh-CN" altLang="en-US" sz="2000" b="1"/>
          </a:p>
        </p:txBody>
      </p:sp>
      <p:sp>
        <p:nvSpPr>
          <p:cNvPr id="8" name="文本框 7"/>
          <p:cNvSpPr txBox="1"/>
          <p:nvPr/>
        </p:nvSpPr>
        <p:spPr>
          <a:xfrm>
            <a:off x="2654935" y="3180966"/>
            <a:ext cx="1228199" cy="398780"/>
          </a:xfrm>
          <a:prstGeom prst="rect">
            <a:avLst/>
          </a:prstGeom>
          <a:noFill/>
          <a:ln w="28575" cmpd="sng">
            <a:solidFill>
              <a:srgbClr val="FF0000"/>
            </a:solidFill>
            <a:prstDash val="solid"/>
          </a:ln>
        </p:spPr>
        <p:txBody>
          <a:bodyPr wrap="square" rtlCol="0">
            <a:spAutoFit/>
          </a:bodyPr>
          <a:lstStyle/>
          <a:p>
            <a:endParaRPr lang="zh-CN" altLang="en-US" sz="2000" b="1"/>
          </a:p>
        </p:txBody>
      </p:sp>
      <p:sp>
        <p:nvSpPr>
          <p:cNvPr id="9" name="圆角矩形标注 8"/>
          <p:cNvSpPr/>
          <p:nvPr/>
        </p:nvSpPr>
        <p:spPr>
          <a:xfrm>
            <a:off x="6536690" y="2602230"/>
            <a:ext cx="2072640" cy="457200"/>
          </a:xfrm>
          <a:prstGeom prst="wedgeRoundRectCallout">
            <a:avLst>
              <a:gd name="adj1" fmla="val -177910"/>
              <a:gd name="adj2" fmla="val 106666"/>
              <a:gd name="adj3" fmla="val 16667"/>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F0000"/>
                </a:solidFill>
                <a:latin typeface="楷体" panose="02010609060101010101" charset="-122"/>
                <a:ea typeface="楷体" panose="02010609060101010101" charset="-122"/>
              </a:rPr>
              <a:t>速度不为</a:t>
            </a:r>
            <a:r>
              <a:rPr lang="en-US" altLang="zh-CN" sz="2400" b="1">
                <a:solidFill>
                  <a:srgbClr val="FF0000"/>
                </a:solidFill>
                <a:latin typeface="楷体" panose="02010609060101010101" charset="-122"/>
                <a:ea typeface="楷体" panose="02010609060101010101" charset="-122"/>
              </a:rPr>
              <a:t>0</a:t>
            </a:r>
          </a:p>
        </p:txBody>
      </p:sp>
      <p:sp>
        <p:nvSpPr>
          <p:cNvPr id="12" name="文本框 11"/>
          <p:cNvSpPr txBox="1"/>
          <p:nvPr/>
        </p:nvSpPr>
        <p:spPr>
          <a:xfrm>
            <a:off x="2080732" y="4282673"/>
            <a:ext cx="1501140" cy="398780"/>
          </a:xfrm>
          <a:prstGeom prst="rect">
            <a:avLst/>
          </a:prstGeom>
          <a:noFill/>
          <a:ln w="28575" cmpd="sng">
            <a:solidFill>
              <a:srgbClr val="FF0000"/>
            </a:solidFill>
            <a:prstDash val="solid"/>
          </a:ln>
        </p:spPr>
        <p:txBody>
          <a:bodyPr wrap="square" rtlCol="0">
            <a:spAutoFit/>
          </a:bodyPr>
          <a:lstStyle/>
          <a:p>
            <a:endParaRPr lang="zh-CN" altLang="en-US" sz="2000" b="1"/>
          </a:p>
        </p:txBody>
      </p:sp>
      <p:sp>
        <p:nvSpPr>
          <p:cNvPr id="13" name="圆角矩形标注 12"/>
          <p:cNvSpPr/>
          <p:nvPr/>
        </p:nvSpPr>
        <p:spPr>
          <a:xfrm>
            <a:off x="3405505" y="3727450"/>
            <a:ext cx="1940560" cy="457200"/>
          </a:xfrm>
          <a:prstGeom prst="wedgeRoundRectCallout">
            <a:avLst>
              <a:gd name="adj1" fmla="val -93586"/>
              <a:gd name="adj2" fmla="val 80000"/>
              <a:gd name="adj3" fmla="val 16667"/>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2400" b="1">
                <a:solidFill>
                  <a:srgbClr val="FF0000"/>
                </a:solidFill>
                <a:latin typeface="楷体" panose="02010609060101010101" charset="-122"/>
                <a:ea typeface="楷体" panose="02010609060101010101" charset="-122"/>
              </a:rPr>
              <a:t>受阻力作用</a:t>
            </a:r>
          </a:p>
        </p:txBody>
      </p:sp>
      <p:sp>
        <p:nvSpPr>
          <p:cNvPr id="14" name="文本框 13"/>
          <p:cNvSpPr txBox="1"/>
          <p:nvPr/>
        </p:nvSpPr>
        <p:spPr>
          <a:xfrm>
            <a:off x="-38898" y="1954530"/>
            <a:ext cx="571500" cy="645160"/>
          </a:xfrm>
          <a:prstGeom prst="rect">
            <a:avLst/>
          </a:prstGeom>
          <a:noFill/>
        </p:spPr>
        <p:txBody>
          <a:bodyPr wrap="square" rtlCol="0">
            <a:spAutoFit/>
          </a:bodyPr>
          <a:lstStyle/>
          <a:p>
            <a:r>
              <a:rPr lang="zh-CN" altLang="en-US" sz="3600" b="1" dirty="0">
                <a:solidFill>
                  <a:srgbClr val="FF0000"/>
                </a:solidFill>
              </a:rPr>
              <a:t>×</a:t>
            </a:r>
          </a:p>
        </p:txBody>
      </p:sp>
      <p:sp>
        <p:nvSpPr>
          <p:cNvPr id="15" name="文本框 14"/>
          <p:cNvSpPr txBox="1"/>
          <p:nvPr/>
        </p:nvSpPr>
        <p:spPr>
          <a:xfrm>
            <a:off x="-55676" y="2522220"/>
            <a:ext cx="571500" cy="645160"/>
          </a:xfrm>
          <a:prstGeom prst="rect">
            <a:avLst/>
          </a:prstGeom>
          <a:noFill/>
        </p:spPr>
        <p:txBody>
          <a:bodyPr wrap="square" rtlCol="0">
            <a:spAutoFit/>
          </a:bodyPr>
          <a:lstStyle/>
          <a:p>
            <a:r>
              <a:rPr lang="en-US" altLang="zh-CN" sz="3600" b="1" dirty="0">
                <a:solidFill>
                  <a:srgbClr val="FF0000"/>
                </a:solidFill>
              </a:rPr>
              <a:t>√</a:t>
            </a:r>
          </a:p>
        </p:txBody>
      </p:sp>
      <p:sp>
        <p:nvSpPr>
          <p:cNvPr id="16" name="文本框 15"/>
          <p:cNvSpPr txBox="1"/>
          <p:nvPr/>
        </p:nvSpPr>
        <p:spPr>
          <a:xfrm>
            <a:off x="-64065" y="3094990"/>
            <a:ext cx="571500" cy="645160"/>
          </a:xfrm>
          <a:prstGeom prst="rect">
            <a:avLst/>
          </a:prstGeom>
          <a:noFill/>
        </p:spPr>
        <p:txBody>
          <a:bodyPr wrap="square" rtlCol="0">
            <a:spAutoFit/>
          </a:bodyPr>
          <a:lstStyle/>
          <a:p>
            <a:r>
              <a:rPr lang="zh-CN" altLang="en-US" sz="3600" b="1" dirty="0">
                <a:solidFill>
                  <a:srgbClr val="FF0000"/>
                </a:solidFill>
              </a:rPr>
              <a:t>×</a:t>
            </a:r>
          </a:p>
        </p:txBody>
      </p:sp>
      <p:sp>
        <p:nvSpPr>
          <p:cNvPr id="17" name="文本框 16"/>
          <p:cNvSpPr txBox="1"/>
          <p:nvPr/>
        </p:nvSpPr>
        <p:spPr>
          <a:xfrm>
            <a:off x="-30509" y="4184650"/>
            <a:ext cx="571500" cy="645160"/>
          </a:xfrm>
          <a:prstGeom prst="rect">
            <a:avLst/>
          </a:prstGeom>
          <a:noFill/>
        </p:spPr>
        <p:txBody>
          <a:bodyPr wrap="square" rtlCol="0">
            <a:spAutoFit/>
          </a:bodyPr>
          <a:lstStyle/>
          <a:p>
            <a:r>
              <a:rPr lang="zh-CN" altLang="en-US" sz="3600" b="1" dirty="0">
                <a:solidFill>
                  <a:srgbClr val="FF0000"/>
                </a:solidFill>
              </a:rPr>
              <a:t>×</a:t>
            </a:r>
          </a:p>
        </p:txBody>
      </p:sp>
      <p:grpSp>
        <p:nvGrpSpPr>
          <p:cNvPr id="24" name="组合 3"/>
          <p:cNvGrpSpPr/>
          <p:nvPr/>
        </p:nvGrpSpPr>
        <p:grpSpPr bwMode="auto">
          <a:xfrm>
            <a:off x="3371850" y="392166"/>
            <a:ext cx="1879997" cy="474345"/>
            <a:chOff x="497257" y="753279"/>
            <a:chExt cx="1881032" cy="475146"/>
          </a:xfrm>
        </p:grpSpPr>
        <p:grpSp>
          <p:nvGrpSpPr>
            <p:cNvPr id="25" name="组合 2"/>
            <p:cNvGrpSpPr/>
            <p:nvPr/>
          </p:nvGrpSpPr>
          <p:grpSpPr bwMode="auto">
            <a:xfrm>
              <a:off x="552450" y="789083"/>
              <a:ext cx="1787356" cy="419195"/>
              <a:chOff x="3014293" y="-540899"/>
              <a:chExt cx="1787356" cy="419195"/>
            </a:xfrm>
          </p:grpSpPr>
          <p:sp>
            <p:nvSpPr>
              <p:cNvPr id="27" name="缺角矩形 18"/>
              <p:cNvSpPr>
                <a:spLocks noChangeArrowheads="1"/>
              </p:cNvSpPr>
              <p:nvPr/>
            </p:nvSpPr>
            <p:spPr bwMode="auto">
              <a:xfrm>
                <a:off x="3470665" y="-540130"/>
                <a:ext cx="419419" cy="418217"/>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28" name="缺角矩形 19"/>
              <p:cNvSpPr>
                <a:spLocks noChangeArrowheads="1"/>
              </p:cNvSpPr>
              <p:nvPr/>
            </p:nvSpPr>
            <p:spPr bwMode="auto">
              <a:xfrm>
                <a:off x="3926625" y="-540130"/>
                <a:ext cx="419419" cy="418217"/>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29" name="缺角矩形 20"/>
              <p:cNvSpPr>
                <a:spLocks noChangeArrowheads="1"/>
              </p:cNvSpPr>
              <p:nvPr/>
            </p:nvSpPr>
            <p:spPr bwMode="auto">
              <a:xfrm>
                <a:off x="4382584" y="-540130"/>
                <a:ext cx="419419" cy="418217"/>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0" name="缺角矩形 7"/>
              <p:cNvSpPr>
                <a:spLocks noChangeArrowheads="1"/>
              </p:cNvSpPr>
              <p:nvPr/>
            </p:nvSpPr>
            <p:spPr bwMode="auto">
              <a:xfrm>
                <a:off x="3014705" y="-540130"/>
                <a:ext cx="419419" cy="418217"/>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grpSp>
        <p:sp>
          <p:nvSpPr>
            <p:cNvPr id="26" name="矩形 1"/>
            <p:cNvSpPr>
              <a:spLocks noChangeArrowheads="1"/>
            </p:cNvSpPr>
            <p:nvPr/>
          </p:nvSpPr>
          <p:spPr bwMode="auto">
            <a:xfrm>
              <a:off x="497257" y="753279"/>
              <a:ext cx="1881032" cy="475146"/>
            </a:xfrm>
            <a:prstGeom prst="rect">
              <a:avLst/>
            </a:prstGeom>
            <a:noFill/>
            <a:ln w="9525">
              <a:noFill/>
              <a:miter lim="800000"/>
            </a:ln>
          </p:spPr>
          <p:txBody>
            <a:bodyPr lIns="91437" tIns="45718" rIns="91437" bIns="45718">
              <a:spAutoFit/>
            </a:bodyPr>
            <a:lstStyle/>
            <a:p>
              <a:pPr algn="dist" defTabSz="1219200">
                <a:buFont typeface="Arial" panose="020B0604020202020204" pitchFamily="34" charset="0"/>
                <a:buNone/>
              </a:pPr>
              <a:r>
                <a:rPr lang="zh-CN" altLang="en-US" sz="2500" b="1" dirty="0">
                  <a:solidFill>
                    <a:sysClr val="window" lastClr="FFFFFF"/>
                  </a:solidFill>
                  <a:latin typeface="宋体" panose="02010600030101010101" pitchFamily="2" charset="-122"/>
                  <a:ea typeface="宋体" panose="02010600030101010101" pitchFamily="2" charset="-122"/>
                </a:rPr>
                <a:t>连接中考</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 to="" calcmode="lin" valueType="num">
                                      <p:cBhvr>
                                        <p:cTn id="17" dur="1" fill="hold"/>
                                        <p:tgtEl>
                                          <p:spTgt spid="14"/>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to="" calcmode="lin" valueType="num">
                                      <p:cBhvr>
                                        <p:cTn id="22" dur="1" fill="hold"/>
                                        <p:tgtEl>
                                          <p:spTgt spid="7"/>
                                        </p:tgtEl>
                                      </p:cBhvr>
                                    </p:anim>
                                  </p:childTnLst>
                                </p:cTn>
                              </p:par>
                              <p:par>
                                <p:cTn id="23" presetID="24"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 to="" calcmode="lin" valueType="num">
                                      <p:cBhvr>
                                        <p:cTn id="25" dur="1" fill="hold"/>
                                        <p:tgtEl>
                                          <p:spTgt spid="15"/>
                                        </p:tgtEl>
                                      </p:cBhvr>
                                    </p:anim>
                                  </p:childTnLst>
                                </p:cTn>
                              </p:par>
                            </p:childTnLst>
                          </p:cTn>
                        </p:par>
                      </p:childTnLst>
                    </p:cTn>
                  </p:par>
                  <p:par>
                    <p:cTn id="26" fill="hold">
                      <p:stCondLst>
                        <p:cond delay="indefinite"/>
                      </p:stCondLst>
                      <p:childTnLst>
                        <p:par>
                          <p:cTn id="27" fill="hold">
                            <p:stCondLst>
                              <p:cond delay="0"/>
                            </p:stCondLst>
                            <p:childTnLst>
                              <p:par>
                                <p:cTn id="28" presetID="24"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to="" calcmode="lin" valueType="num">
                                      <p:cBhvr>
                                        <p:cTn id="30" dur="1" fill="hold"/>
                                        <p:tgtEl>
                                          <p:spTgt spid="8"/>
                                        </p:tgtEl>
                                      </p:cBhvr>
                                    </p:anim>
                                  </p:childTnLst>
                                </p:cTn>
                              </p:par>
                            </p:childTnLst>
                          </p:cTn>
                        </p:par>
                      </p:childTnLst>
                    </p:cTn>
                  </p:par>
                  <p:par>
                    <p:cTn id="31" fill="hold">
                      <p:stCondLst>
                        <p:cond delay="indefinite"/>
                      </p:stCondLst>
                      <p:childTnLst>
                        <p:par>
                          <p:cTn id="32" fill="hold">
                            <p:stCondLst>
                              <p:cond delay="0"/>
                            </p:stCondLst>
                            <p:childTnLst>
                              <p:par>
                                <p:cTn id="33" presetID="24"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to="" calcmode="lin" valueType="num">
                                      <p:cBhvr>
                                        <p:cTn id="35" dur="1" fill="hold"/>
                                        <p:tgtEl>
                                          <p:spTgt spid="9"/>
                                        </p:tgtEl>
                                      </p:cBhvr>
                                    </p:anim>
                                  </p:childTnLst>
                                </p:cTn>
                              </p:par>
                            </p:childTnLst>
                          </p:cTn>
                        </p:par>
                      </p:childTnLst>
                    </p:cTn>
                  </p:par>
                  <p:par>
                    <p:cTn id="36" fill="hold">
                      <p:stCondLst>
                        <p:cond delay="indefinite"/>
                      </p:stCondLst>
                      <p:childTnLst>
                        <p:par>
                          <p:cTn id="37" fill="hold">
                            <p:stCondLst>
                              <p:cond delay="0"/>
                            </p:stCondLst>
                            <p:childTnLst>
                              <p:par>
                                <p:cTn id="38" presetID="24" presetClass="entr" presetSubtype="0"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 to="" calcmode="lin" valueType="num">
                                      <p:cBhvr>
                                        <p:cTn id="40" dur="1" fill="hold"/>
                                        <p:tgtEl>
                                          <p:spTgt spid="16"/>
                                        </p:tgtEl>
                                      </p:cBhvr>
                                    </p:anim>
                                  </p:childTnLst>
                                </p:cTn>
                              </p:par>
                            </p:childTnLst>
                          </p:cTn>
                        </p:par>
                      </p:childTnLst>
                    </p:cTn>
                  </p:par>
                  <p:par>
                    <p:cTn id="41" fill="hold">
                      <p:stCondLst>
                        <p:cond delay="indefinite"/>
                      </p:stCondLst>
                      <p:childTnLst>
                        <p:par>
                          <p:cTn id="42" fill="hold">
                            <p:stCondLst>
                              <p:cond delay="0"/>
                            </p:stCondLst>
                            <p:childTnLst>
                              <p:par>
                                <p:cTn id="43" presetID="24" presetClass="entr" presetSubtype="0"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 to="" calcmode="lin" valueType="num">
                                      <p:cBhvr>
                                        <p:cTn id="45" dur="1" fill="hold"/>
                                        <p:tgtEl>
                                          <p:spTgt spid="12"/>
                                        </p:tgtEl>
                                      </p:cBhvr>
                                    </p:anim>
                                  </p:childTnLst>
                                </p:cTn>
                              </p:par>
                              <p:par>
                                <p:cTn id="46" presetID="24"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 to="" calcmode="lin" valueType="num">
                                      <p:cBhvr>
                                        <p:cTn id="48" dur="1" fill="hold"/>
                                        <p:tgtEl>
                                          <p:spTgt spid="13"/>
                                        </p:tgtEl>
                                      </p:cBhvr>
                                    </p:anim>
                                  </p:childTnLst>
                                </p:cTn>
                              </p:par>
                            </p:childTnLst>
                          </p:cTn>
                        </p:par>
                      </p:childTnLst>
                    </p:cTn>
                  </p:par>
                  <p:par>
                    <p:cTn id="49" fill="hold">
                      <p:stCondLst>
                        <p:cond delay="indefinite"/>
                      </p:stCondLst>
                      <p:childTnLst>
                        <p:par>
                          <p:cTn id="50" fill="hold">
                            <p:stCondLst>
                              <p:cond delay="0"/>
                            </p:stCondLst>
                            <p:childTnLst>
                              <p:par>
                                <p:cTn id="51" presetID="24" presetClass="entr" presetSubtype="0" fill="hold" grpId="0" nodeType="clickEffect">
                                  <p:stCondLst>
                                    <p:cond delay="0"/>
                                  </p:stCondLst>
                                  <p:childTnLst>
                                    <p:set>
                                      <p:cBhvr>
                                        <p:cTn id="52" dur="1" fill="hold">
                                          <p:stCondLst>
                                            <p:cond delay="0"/>
                                          </p:stCondLst>
                                        </p:cTn>
                                        <p:tgtEl>
                                          <p:spTgt spid="17"/>
                                        </p:tgtEl>
                                        <p:attrNameLst>
                                          <p:attrName>style.visibility</p:attrName>
                                        </p:attrNameLst>
                                      </p:cBhvr>
                                      <p:to>
                                        <p:strVal val="visible"/>
                                      </p:to>
                                    </p:set>
                                    <p:anim to="" calcmode="lin" valueType="num">
                                      <p:cBhvr>
                                        <p:cTn id="53" dur="1" fill="hold"/>
                                        <p:tgtEl>
                                          <p:spTgt spid="17"/>
                                        </p:tgtEl>
                                      </p:cBhvr>
                                    </p:anim>
                                  </p:childTnLst>
                                </p:cTn>
                              </p:par>
                            </p:childTnLst>
                          </p:cTn>
                        </p:par>
                      </p:childTnLst>
                    </p:cTn>
                  </p:par>
                  <p:par>
                    <p:cTn id="54" fill="hold">
                      <p:stCondLst>
                        <p:cond delay="indefinite"/>
                      </p:stCondLst>
                      <p:childTnLst>
                        <p:par>
                          <p:cTn id="55" fill="hold">
                            <p:stCondLst>
                              <p:cond delay="0"/>
                            </p:stCondLst>
                            <p:childTnLst>
                              <p:par>
                                <p:cTn id="56" presetID="22" presetClass="exit" presetSubtype="4" fill="hold" grpId="1" nodeType="clickEffect">
                                  <p:stCondLst>
                                    <p:cond delay="0"/>
                                  </p:stCondLst>
                                  <p:childTnLst>
                                    <p:animEffect transition="out" filter="wipe(down)">
                                      <p:cBhvr>
                                        <p:cTn id="57" dur="500"/>
                                        <p:tgtEl>
                                          <p:spTgt spid="5"/>
                                        </p:tgtEl>
                                      </p:cBhvr>
                                    </p:animEffect>
                                    <p:set>
                                      <p:cBhvr>
                                        <p:cTn id="58" dur="1" fill="hold">
                                          <p:stCondLst>
                                            <p:cond delay="499"/>
                                          </p:stCondLst>
                                        </p:cTn>
                                        <p:tgtEl>
                                          <p:spTgt spid="5"/>
                                        </p:tgtEl>
                                        <p:attrNameLst>
                                          <p:attrName>style.visibility</p:attrName>
                                        </p:attrNameLst>
                                      </p:cBhvr>
                                      <p:to>
                                        <p:strVal val="hidden"/>
                                      </p:to>
                                    </p:set>
                                  </p:childTnLst>
                                </p:cTn>
                              </p:par>
                              <p:par>
                                <p:cTn id="59" presetID="24" presetClass="entr" presetSubtype="0" fill="hold" grpId="0" nodeType="withEffect">
                                  <p:stCondLst>
                                    <p:cond delay="0"/>
                                  </p:stCondLst>
                                  <p:childTnLst>
                                    <p:set>
                                      <p:cBhvr>
                                        <p:cTn id="60" dur="1" fill="hold">
                                          <p:stCondLst>
                                            <p:cond delay="0"/>
                                          </p:stCondLst>
                                        </p:cTn>
                                        <p:tgtEl>
                                          <p:spTgt spid="6"/>
                                        </p:tgtEl>
                                        <p:attrNameLst>
                                          <p:attrName>style.visibility</p:attrName>
                                        </p:attrNameLst>
                                      </p:cBhvr>
                                      <p:to>
                                        <p:strVal val="visible"/>
                                      </p:to>
                                    </p:set>
                                    <p:anim to="" calcmode="lin" valueType="num">
                                      <p:cBhvr>
                                        <p:cTn id="61"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bldLvl="0" animBg="1"/>
      <p:bldP spid="5" grpId="0" bldLvl="0" animBg="1"/>
      <p:bldP spid="5" grpId="1" bldLvl="0" animBg="1"/>
      <p:bldP spid="7" grpId="0" bldLvl="0" animBg="1"/>
      <p:bldP spid="8" grpId="0" bldLvl="0" animBg="1"/>
      <p:bldP spid="9" grpId="0" bldLvl="0" animBg="1"/>
      <p:bldP spid="12" grpId="0" bldLvl="0" animBg="1"/>
      <p:bldP spid="13" grpId="0" bldLvl="0" animBg="1"/>
      <p:bldP spid="14" grpId="0"/>
      <p:bldP spid="15" grpId="0"/>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7631" y="1308709"/>
            <a:ext cx="8975408" cy="711835"/>
          </a:xfrm>
          <a:prstGeom prst="rect">
            <a:avLst/>
          </a:prstGeom>
          <a:noFill/>
        </p:spPr>
        <p:txBody>
          <a:bodyPr wrap="square" rtlCol="0" anchor="t">
            <a:spAutoFit/>
          </a:bodyPr>
          <a:lstStyle/>
          <a:p>
            <a:pPr fontAlgn="auto">
              <a:lnSpc>
                <a:spcPts val="4840"/>
              </a:lnSpc>
            </a:pPr>
            <a:endParaRPr lang="zh-CN" altLang="en-US" sz="2400" b="1">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60484" y="1261242"/>
            <a:ext cx="9031605" cy="2861310"/>
          </a:xfrm>
          <a:prstGeom prst="rect">
            <a:avLst/>
          </a:prstGeom>
          <a:solidFill>
            <a:schemeClr val="bg1"/>
          </a:solidFill>
        </p:spPr>
        <p:txBody>
          <a:bodyPr wrap="square" rtlCol="0" anchor="t">
            <a:spAutoFit/>
          </a:bodyPr>
          <a:lstStyle/>
          <a:p>
            <a:pPr fontAlgn="auto">
              <a:lnSpc>
                <a:spcPct val="150000"/>
              </a:lnSpc>
            </a:pPr>
            <a:r>
              <a:rPr lang="en-US" altLang="zh-CN" sz="2400" b="1" dirty="0">
                <a:solidFill>
                  <a:srgbClr val="0000FF"/>
                </a:solidFill>
                <a:latin typeface="Times New Roman" panose="02020603050405020304" pitchFamily="18" charset="0"/>
                <a:ea typeface="楷体" panose="02010609060101010101" charset="-122"/>
                <a:cs typeface="Times New Roman" panose="02020603050405020304" pitchFamily="18" charset="0"/>
              </a:rPr>
              <a:t>1. </a:t>
            </a:r>
            <a:r>
              <a:rPr lang="zh-CN" altLang="en-US"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地震过后往往会伴有泥石流等灾害，泥石流之所以会造成巨大的危害，是因为石、泥土被雨水从高处冲下来时将</a:t>
            </a:r>
            <a:r>
              <a:rPr lang="en-US" altLang="zh-CN"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________</a:t>
            </a:r>
            <a:r>
              <a:rPr lang="zh-CN" altLang="en-US"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能转化为巨大的</a:t>
            </a:r>
            <a:r>
              <a:rPr lang="en-US" altLang="zh-CN"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___________</a:t>
            </a:r>
            <a:r>
              <a:rPr lang="zh-CN" altLang="en-US"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能。灾害发生后，救灾飞机迅速到达灾区上空，当它在一定高度匀速飞行并投下救灾物资后，飞机的机械能将</a:t>
            </a:r>
            <a:r>
              <a:rPr lang="en-US" altLang="zh-CN"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_______________</a:t>
            </a:r>
            <a:r>
              <a:rPr lang="zh-CN" altLang="en-US"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（选填“变大”“变小”或“不变”）。</a:t>
            </a:r>
          </a:p>
        </p:txBody>
      </p:sp>
      <p:sp>
        <p:nvSpPr>
          <p:cNvPr id="4" name="文本框 3"/>
          <p:cNvSpPr txBox="1"/>
          <p:nvPr/>
        </p:nvSpPr>
        <p:spPr>
          <a:xfrm>
            <a:off x="6900090" y="1897811"/>
            <a:ext cx="1183640" cy="460375"/>
          </a:xfrm>
          <a:prstGeom prst="rect">
            <a:avLst/>
          </a:prstGeom>
          <a:noFill/>
        </p:spPr>
        <p:txBody>
          <a:bodyPr wrap="square" rtlCol="0" anchor="t">
            <a:spAutoFit/>
          </a:bodyPr>
          <a:lstStyle/>
          <a:p>
            <a:r>
              <a:rPr lang="zh-CN" altLang="en-US" sz="2400" b="1" dirty="0">
                <a:solidFill>
                  <a:srgbClr val="FF0000"/>
                </a:solidFill>
                <a:latin typeface="楷体" panose="02010609060101010101" charset="-122"/>
                <a:ea typeface="楷体" panose="02010609060101010101" charset="-122"/>
                <a:cs typeface="楷体" panose="02010609060101010101" charset="-122"/>
                <a:sym typeface="+mn-ea"/>
              </a:rPr>
              <a:t>重力势</a:t>
            </a:r>
          </a:p>
        </p:txBody>
      </p:sp>
      <p:sp>
        <p:nvSpPr>
          <p:cNvPr id="5" name="文本框 4"/>
          <p:cNvSpPr txBox="1"/>
          <p:nvPr/>
        </p:nvSpPr>
        <p:spPr>
          <a:xfrm>
            <a:off x="2080364" y="2461895"/>
            <a:ext cx="735965" cy="460375"/>
          </a:xfrm>
          <a:prstGeom prst="rect">
            <a:avLst/>
          </a:prstGeom>
          <a:noFill/>
        </p:spPr>
        <p:txBody>
          <a:bodyPr wrap="square" rtlCol="0" anchor="t">
            <a:spAutoFit/>
          </a:bodyPr>
          <a:lstStyle/>
          <a:p>
            <a:r>
              <a:rPr lang="zh-CN" altLang="en-US" sz="2400" b="1" dirty="0">
                <a:solidFill>
                  <a:srgbClr val="FF0000"/>
                </a:solidFill>
                <a:latin typeface="楷体" panose="02010609060101010101" charset="-122"/>
                <a:ea typeface="楷体" panose="02010609060101010101" charset="-122"/>
                <a:cs typeface="楷体" panose="02010609060101010101" charset="-122"/>
                <a:sym typeface="+mn-ea"/>
              </a:rPr>
              <a:t>动</a:t>
            </a:r>
          </a:p>
        </p:txBody>
      </p:sp>
      <p:sp>
        <p:nvSpPr>
          <p:cNvPr id="7" name="文本框 6"/>
          <p:cNvSpPr txBox="1"/>
          <p:nvPr/>
        </p:nvSpPr>
        <p:spPr>
          <a:xfrm>
            <a:off x="1209144" y="3554095"/>
            <a:ext cx="1327785" cy="460375"/>
          </a:xfrm>
          <a:prstGeom prst="rect">
            <a:avLst/>
          </a:prstGeom>
          <a:noFill/>
        </p:spPr>
        <p:txBody>
          <a:bodyPr wrap="square" rtlCol="0" anchor="t">
            <a:spAutoFit/>
          </a:bodyPr>
          <a:lstStyle/>
          <a:p>
            <a:r>
              <a:rPr lang="zh-CN" altLang="en-US" sz="2400" b="1">
                <a:solidFill>
                  <a:srgbClr val="FF0000"/>
                </a:solidFill>
                <a:latin typeface="楷体" panose="02010609060101010101" charset="-122"/>
                <a:ea typeface="楷体" panose="02010609060101010101" charset="-122"/>
                <a:cs typeface="楷体" panose="02010609060101010101" charset="-122"/>
                <a:sym typeface="+mn-ea"/>
              </a:rPr>
              <a:t>变小</a:t>
            </a:r>
          </a:p>
        </p:txBody>
      </p:sp>
      <p:grpSp>
        <p:nvGrpSpPr>
          <p:cNvPr id="14" name="组合 1"/>
          <p:cNvGrpSpPr>
            <a:grpSpLocks noChangeAspect="1"/>
          </p:cNvGrpSpPr>
          <p:nvPr/>
        </p:nvGrpSpPr>
        <p:grpSpPr>
          <a:xfrm>
            <a:off x="3393483" y="623742"/>
            <a:ext cx="2411412" cy="450850"/>
            <a:chOff x="3564387" y="597378"/>
            <a:chExt cx="2247990" cy="419195"/>
          </a:xfrm>
        </p:grpSpPr>
        <p:sp>
          <p:nvSpPr>
            <p:cNvPr id="15" name="缺角矩形 14"/>
            <p:cNvSpPr/>
            <p:nvPr/>
          </p:nvSpPr>
          <p:spPr>
            <a:xfrm rot="3000000">
              <a:off x="4021489" y="597564"/>
              <a:ext cx="419195" cy="418816"/>
            </a:xfrm>
            <a:prstGeom prst="plaque">
              <a:avLst/>
            </a:prstGeom>
            <a:solidFill>
              <a:srgbClr val="00B9FA">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6" name="缺角矩形 15"/>
            <p:cNvSpPr/>
            <p:nvPr/>
          </p:nvSpPr>
          <p:spPr>
            <a:xfrm rot="3000000">
              <a:off x="4478782" y="597565"/>
              <a:ext cx="419195" cy="418815"/>
            </a:xfrm>
            <a:prstGeom prst="plaque">
              <a:avLst/>
            </a:prstGeom>
            <a:solidFill>
              <a:srgbClr val="FFBF53">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7" name="缺角矩形 16"/>
            <p:cNvSpPr/>
            <p:nvPr/>
          </p:nvSpPr>
          <p:spPr>
            <a:xfrm rot="3000000">
              <a:off x="4936077" y="597564"/>
              <a:ext cx="419195" cy="418816"/>
            </a:xfrm>
            <a:prstGeom prst="plaque">
              <a:avLst/>
            </a:prstGeom>
            <a:solidFill>
              <a:srgbClr val="00B05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24" name="缺角矩形 23"/>
            <p:cNvSpPr/>
            <p:nvPr/>
          </p:nvSpPr>
          <p:spPr>
            <a:xfrm rot="3000000">
              <a:off x="3564194" y="597565"/>
              <a:ext cx="419195" cy="418815"/>
            </a:xfrm>
            <a:prstGeom prst="plaque">
              <a:avLst/>
            </a:prstGeom>
            <a:solidFill>
              <a:srgbClr val="F07474">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25" name="缺角矩形 24"/>
            <p:cNvSpPr/>
            <p:nvPr/>
          </p:nvSpPr>
          <p:spPr>
            <a:xfrm rot="3000000">
              <a:off x="5393369" y="597565"/>
              <a:ext cx="419195" cy="418815"/>
            </a:xfrm>
            <a:prstGeom prst="plaque">
              <a:avLst/>
            </a:prstGeom>
            <a:solidFill>
              <a:srgbClr val="FFBF53">
                <a:lumMod val="50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grpSp>
      <p:sp>
        <p:nvSpPr>
          <p:cNvPr id="26" name="TextBox 15"/>
          <p:cNvSpPr txBox="1"/>
          <p:nvPr/>
        </p:nvSpPr>
        <p:spPr>
          <a:xfrm>
            <a:off x="3358558" y="580879"/>
            <a:ext cx="2479675" cy="477054"/>
          </a:xfrm>
          <a:prstGeom prst="rect">
            <a:avLst/>
          </a:prstGeom>
          <a:noFill/>
          <a:ln w="9525">
            <a:noFill/>
          </a:ln>
        </p:spPr>
        <p:txBody>
          <a:bodyPr anchor="t">
            <a:spAutoFit/>
          </a:bodyPr>
          <a:lstStyle/>
          <a:p>
            <a:pPr algn="dist" eaLnBrk="0" hangingPunct="0"/>
            <a:r>
              <a:rPr lang="zh-CN" altLang="en-US" sz="2500" b="1" dirty="0">
                <a:solidFill>
                  <a:sysClr val="window" lastClr="FFFFFF"/>
                </a:solidFill>
                <a:latin typeface="Arial" panose="020B0604020202020204" pitchFamily="34" charset="0"/>
                <a:ea typeface="宋体" panose="02010600030101010101" pitchFamily="2" charset="-122"/>
              </a:rPr>
              <a:t>基础巩固题</a:t>
            </a:r>
            <a:endParaRPr lang="en-US" altLang="zh-CN" sz="2500" b="1" dirty="0">
              <a:solidFill>
                <a:sysClr val="window" lastClr="FFFFFF"/>
              </a:solidFill>
              <a:latin typeface="Arial" panose="020B0604020202020204" pitchFamily="34" charset="0"/>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to="" calcmode="lin" valueType="num">
                                      <p:cBhvr>
                                        <p:cTn id="17"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680" y="1092409"/>
            <a:ext cx="8783320" cy="3170099"/>
          </a:xfrm>
          <a:prstGeom prst="rect">
            <a:avLst/>
          </a:prstGeom>
          <a:noFill/>
        </p:spPr>
        <p:txBody>
          <a:bodyPr wrap="square" rtlCol="0" anchor="t">
            <a:spAutoFit/>
          </a:bodyPr>
          <a:lstStyle/>
          <a:p>
            <a:pPr fontAlgn="auto">
              <a:lnSpc>
                <a:spcPts val="4840"/>
              </a:lnSpc>
            </a:pPr>
            <a:r>
              <a:rPr lang="en-US" altLang="zh-CN" sz="2400" b="1" dirty="0">
                <a:solidFill>
                  <a:srgbClr val="0000FF"/>
                </a:solidFill>
                <a:latin typeface="Times New Roman" panose="02020603050405020304" pitchFamily="18" charset="0"/>
                <a:ea typeface="楷体" panose="02010609060101010101" charset="-122"/>
                <a:cs typeface="Times New Roman" panose="02020603050405020304" pitchFamily="18" charset="0"/>
              </a:rPr>
              <a:t>2. </a:t>
            </a:r>
            <a:r>
              <a:rPr lang="zh-CN" altLang="en-US" sz="2400" b="1" dirty="0">
                <a:latin typeface="Times New Roman" panose="02020603050405020304" pitchFamily="18" charset="0"/>
                <a:ea typeface="楷体" panose="02010609060101010101" charset="-122"/>
                <a:cs typeface="Times New Roman" panose="02020603050405020304" pitchFamily="18" charset="0"/>
              </a:rPr>
              <a:t>下列有关机械能及其转化的说法正确的是（　　）</a:t>
            </a:r>
          </a:p>
          <a:p>
            <a:pPr fontAlgn="auto">
              <a:lnSpc>
                <a:spcPts val="484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A．弯弓射箭，箭的动能转化为弓的弹性势能 </a:t>
            </a:r>
          </a:p>
          <a:p>
            <a:pPr fontAlgn="auto">
              <a:lnSpc>
                <a:spcPts val="484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B．拦河大坝使上游的水位升高，提高了水的重力势能 </a:t>
            </a:r>
          </a:p>
          <a:p>
            <a:pPr fontAlgn="auto">
              <a:lnSpc>
                <a:spcPts val="484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C．蹦床运动员从高处落下，其动能转化为重力势能 </a:t>
            </a:r>
          </a:p>
          <a:p>
            <a:pPr fontAlgn="auto">
              <a:lnSpc>
                <a:spcPts val="484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D．人造卫星从近地点飞向远地点时势能减小，动能增大 </a:t>
            </a:r>
          </a:p>
        </p:txBody>
      </p:sp>
      <p:sp>
        <p:nvSpPr>
          <p:cNvPr id="4" name="文本框 3"/>
          <p:cNvSpPr txBox="1"/>
          <p:nvPr/>
        </p:nvSpPr>
        <p:spPr>
          <a:xfrm>
            <a:off x="6691365" y="1092409"/>
            <a:ext cx="386080" cy="711835"/>
          </a:xfrm>
          <a:prstGeom prst="rect">
            <a:avLst/>
          </a:prstGeom>
          <a:noFill/>
        </p:spPr>
        <p:txBody>
          <a:bodyPr wrap="none" rtlCol="0" anchor="t">
            <a:spAutoFit/>
          </a:bodyPr>
          <a:lstStyle/>
          <a:p>
            <a:pPr fontAlgn="auto">
              <a:lnSpc>
                <a:spcPts val="4840"/>
              </a:lnSpc>
            </a:pPr>
            <a:r>
              <a:rPr lang="en-US" altLang="zh-CN" sz="2400" b="1">
                <a:solidFill>
                  <a:srgbClr val="FF0000"/>
                </a:solidFill>
                <a:latin typeface="Times New Roman" panose="02020603050405020304" charset="0"/>
                <a:ea typeface="宋体" panose="02010600030101010101" pitchFamily="2" charset="-122"/>
                <a:cs typeface="Times New Roman" panose="02020603050405020304" charset="0"/>
                <a:sym typeface="+mn-ea"/>
              </a:rPr>
              <a:t>B</a:t>
            </a:r>
          </a:p>
        </p:txBody>
      </p:sp>
      <p:grpSp>
        <p:nvGrpSpPr>
          <p:cNvPr id="5" name="组合 1"/>
          <p:cNvGrpSpPr>
            <a:grpSpLocks noChangeAspect="1"/>
          </p:cNvGrpSpPr>
          <p:nvPr/>
        </p:nvGrpSpPr>
        <p:grpSpPr>
          <a:xfrm>
            <a:off x="3393483" y="623742"/>
            <a:ext cx="2411412" cy="450850"/>
            <a:chOff x="3564387" y="597378"/>
            <a:chExt cx="2247990" cy="419195"/>
          </a:xfrm>
        </p:grpSpPr>
        <p:sp>
          <p:nvSpPr>
            <p:cNvPr id="6" name="缺角矩形 5"/>
            <p:cNvSpPr/>
            <p:nvPr/>
          </p:nvSpPr>
          <p:spPr>
            <a:xfrm rot="3000000">
              <a:off x="4021489" y="597564"/>
              <a:ext cx="419195" cy="418816"/>
            </a:xfrm>
            <a:prstGeom prst="plaque">
              <a:avLst/>
            </a:prstGeom>
            <a:solidFill>
              <a:srgbClr val="00B9FA">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7" name="缺角矩形 6"/>
            <p:cNvSpPr/>
            <p:nvPr/>
          </p:nvSpPr>
          <p:spPr>
            <a:xfrm rot="3000000">
              <a:off x="4478782" y="597565"/>
              <a:ext cx="419195" cy="418815"/>
            </a:xfrm>
            <a:prstGeom prst="plaque">
              <a:avLst/>
            </a:prstGeom>
            <a:solidFill>
              <a:srgbClr val="FFBF53">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8" name="缺角矩形 7"/>
            <p:cNvSpPr/>
            <p:nvPr/>
          </p:nvSpPr>
          <p:spPr>
            <a:xfrm rot="3000000">
              <a:off x="4936077" y="597564"/>
              <a:ext cx="419195" cy="418816"/>
            </a:xfrm>
            <a:prstGeom prst="plaque">
              <a:avLst/>
            </a:prstGeom>
            <a:solidFill>
              <a:srgbClr val="00B05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9" name="缺角矩形 8"/>
            <p:cNvSpPr/>
            <p:nvPr/>
          </p:nvSpPr>
          <p:spPr>
            <a:xfrm rot="3000000">
              <a:off x="3564194" y="597565"/>
              <a:ext cx="419195" cy="418815"/>
            </a:xfrm>
            <a:prstGeom prst="plaque">
              <a:avLst/>
            </a:prstGeom>
            <a:solidFill>
              <a:srgbClr val="F07474">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0" name="缺角矩形 9"/>
            <p:cNvSpPr/>
            <p:nvPr/>
          </p:nvSpPr>
          <p:spPr>
            <a:xfrm rot="3000000">
              <a:off x="5393369" y="597565"/>
              <a:ext cx="419195" cy="418815"/>
            </a:xfrm>
            <a:prstGeom prst="plaque">
              <a:avLst/>
            </a:prstGeom>
            <a:solidFill>
              <a:srgbClr val="FFBF53">
                <a:lumMod val="50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grpSp>
      <p:sp>
        <p:nvSpPr>
          <p:cNvPr id="11" name="TextBox 15"/>
          <p:cNvSpPr txBox="1"/>
          <p:nvPr/>
        </p:nvSpPr>
        <p:spPr>
          <a:xfrm>
            <a:off x="3358558" y="580879"/>
            <a:ext cx="2479675" cy="477054"/>
          </a:xfrm>
          <a:prstGeom prst="rect">
            <a:avLst/>
          </a:prstGeom>
          <a:noFill/>
          <a:ln w="9525">
            <a:noFill/>
          </a:ln>
        </p:spPr>
        <p:txBody>
          <a:bodyPr anchor="t">
            <a:spAutoFit/>
          </a:bodyPr>
          <a:lstStyle/>
          <a:p>
            <a:pPr algn="dist" eaLnBrk="0" hangingPunct="0"/>
            <a:r>
              <a:rPr lang="zh-CN" altLang="en-US" sz="2500" b="1" dirty="0">
                <a:solidFill>
                  <a:sysClr val="window" lastClr="FFFFFF"/>
                </a:solidFill>
                <a:latin typeface="Arial" panose="020B0604020202020204" pitchFamily="34" charset="0"/>
                <a:ea typeface="宋体" panose="02010600030101010101" pitchFamily="2" charset="-122"/>
              </a:rPr>
              <a:t>基础巩固题</a:t>
            </a:r>
            <a:endParaRPr lang="en-US" altLang="zh-CN" sz="2500" b="1" dirty="0">
              <a:solidFill>
                <a:sysClr val="window" lastClr="FFFFFF"/>
              </a:solidFill>
              <a:latin typeface="Arial" panose="020B0604020202020204" pitchFamily="34" charset="0"/>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07559" y="1669463"/>
            <a:ext cx="3385293" cy="2748858"/>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852" y="1671197"/>
            <a:ext cx="3685868" cy="2747124"/>
          </a:xfrm>
          <a:prstGeom prst="rect">
            <a:avLst/>
          </a:prstGeom>
        </p:spPr>
      </p:pic>
      <p:sp>
        <p:nvSpPr>
          <p:cNvPr id="9" name="TextBox 8"/>
          <p:cNvSpPr txBox="1"/>
          <p:nvPr/>
        </p:nvSpPr>
        <p:spPr>
          <a:xfrm>
            <a:off x="604007" y="645952"/>
            <a:ext cx="7604955" cy="830997"/>
          </a:xfrm>
          <a:prstGeom prst="rect">
            <a:avLst/>
          </a:prstGeom>
          <a:noFill/>
        </p:spPr>
        <p:txBody>
          <a:bodyPr wrap="square" rtlCol="0">
            <a:spAutoFit/>
          </a:bodyPr>
          <a:lstStyle/>
          <a:p>
            <a:pPr>
              <a:lnSpc>
                <a:spcPct val="102000"/>
              </a:lnSpc>
            </a:pPr>
            <a:r>
              <a:rPr lang="zh-CN" altLang="en-US" sz="2400" b="1" dirty="0">
                <a:latin typeface="楷体" panose="02010609060101010101" pitchFamily="49" charset="-122"/>
                <a:ea typeface="楷体" panose="02010609060101010101" pitchFamily="49" charset="-122"/>
              </a:rPr>
              <a:t>    同学们有体验过这些项目吗？尝试说一下，在运动的过程中动能和势能是怎样变化的。</a:t>
            </a:r>
          </a:p>
        </p:txBody>
      </p:sp>
    </p:spTree>
  </p:cSld>
  <p:clrMapOvr>
    <a:masterClrMapping/>
  </p:clrMapOvr>
  <p:transition spd="slow" advTm="0">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70295" y="2955518"/>
            <a:ext cx="2867160" cy="1882100"/>
          </a:xfrm>
          <a:prstGeom prst="rect">
            <a:avLst/>
          </a:prstGeom>
        </p:spPr>
      </p:pic>
      <p:sp>
        <p:nvSpPr>
          <p:cNvPr id="2" name="文本框 1"/>
          <p:cNvSpPr txBox="1"/>
          <p:nvPr/>
        </p:nvSpPr>
        <p:spPr>
          <a:xfrm>
            <a:off x="52705" y="1045025"/>
            <a:ext cx="9039860" cy="3785652"/>
          </a:xfrm>
          <a:prstGeom prst="rect">
            <a:avLst/>
          </a:prstGeom>
          <a:noFill/>
        </p:spPr>
        <p:txBody>
          <a:bodyPr wrap="square" rtlCol="0" anchor="t">
            <a:spAutoFit/>
          </a:bodyPr>
          <a:lstStyle/>
          <a:p>
            <a:pPr>
              <a:lnSpc>
                <a:spcPct val="125000"/>
              </a:lnSpc>
            </a:pPr>
            <a:r>
              <a:rPr lang="en-US" altLang="zh-CN" sz="2400" b="1" dirty="0">
                <a:solidFill>
                  <a:srgbClr val="0000FF"/>
                </a:solidFill>
                <a:latin typeface="Times New Roman" panose="02020603050405020304" pitchFamily="18" charset="0"/>
                <a:ea typeface="楷体" panose="02010609060101010101" charset="-122"/>
                <a:cs typeface="Times New Roman" panose="02020603050405020304" pitchFamily="18" charset="0"/>
              </a:rPr>
              <a:t>3. </a:t>
            </a:r>
            <a:r>
              <a:rPr lang="en-US" altLang="zh-CN" sz="2400" b="1" dirty="0">
                <a:latin typeface="Times New Roman" panose="02020603050405020304" pitchFamily="18" charset="0"/>
                <a:ea typeface="楷体" panose="02010609060101010101" charset="-122"/>
                <a:cs typeface="Times New Roman" panose="02020603050405020304" pitchFamily="18" charset="0"/>
              </a:rPr>
              <a:t>将皮球从离地某一高度O点处水平抛出，球落地后又弹起。它的部分运动轨迹如图所示。下列说法正确的是（　　）</a:t>
            </a:r>
          </a:p>
          <a:p>
            <a:pPr>
              <a:lnSpc>
                <a:spcPct val="125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A．皮球经过同一高度的A、B两点时动能相等 </a:t>
            </a:r>
          </a:p>
          <a:p>
            <a:pPr>
              <a:lnSpc>
                <a:spcPct val="125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B．皮球第一次反弹后到达最高点P点时速度为零 </a:t>
            </a:r>
          </a:p>
          <a:p>
            <a:pPr>
              <a:lnSpc>
                <a:spcPct val="125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C．皮球在D点时的机械能小于在C点</a:t>
            </a:r>
            <a:endParaRPr lang="en-US" altLang="zh-CN" sz="2400" b="1" dirty="0">
              <a:latin typeface="Times New Roman" panose="02020603050405020304" pitchFamily="18" charset="0"/>
              <a:ea typeface="楷体" panose="02010609060101010101" charset="-122"/>
              <a:cs typeface="Times New Roman" panose="02020603050405020304" pitchFamily="18" charset="0"/>
            </a:endParaRPr>
          </a:p>
          <a:p>
            <a:pPr>
              <a:lnSpc>
                <a:spcPct val="125000"/>
              </a:lnSpc>
            </a:pPr>
            <a:r>
              <a:rPr lang="en-US" altLang="zh-CN" sz="2400" b="1" dirty="0">
                <a:latin typeface="Times New Roman" panose="02020603050405020304" pitchFamily="18" charset="0"/>
                <a:ea typeface="楷体" panose="02010609060101010101" charset="-122"/>
                <a:cs typeface="Times New Roman" panose="02020603050405020304" pitchFamily="18" charset="0"/>
              </a:rPr>
              <a:t>       </a:t>
            </a:r>
            <a:r>
              <a:rPr lang="zh-CN" altLang="en-US" sz="2400" b="1" dirty="0">
                <a:latin typeface="Times New Roman" panose="02020603050405020304" pitchFamily="18" charset="0"/>
                <a:ea typeface="楷体" panose="02010609060101010101" charset="-122"/>
                <a:cs typeface="Times New Roman" panose="02020603050405020304" pitchFamily="18" charset="0"/>
              </a:rPr>
              <a:t>时的机械能 </a:t>
            </a:r>
          </a:p>
          <a:p>
            <a:pPr>
              <a:lnSpc>
                <a:spcPct val="125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D．若将皮球表面涂黑，则会在地面</a:t>
            </a:r>
            <a:endParaRPr lang="en-US" altLang="zh-CN" sz="2400" b="1" dirty="0">
              <a:latin typeface="Times New Roman" panose="02020603050405020304" pitchFamily="18" charset="0"/>
              <a:ea typeface="楷体" panose="02010609060101010101" charset="-122"/>
              <a:cs typeface="Times New Roman" panose="02020603050405020304" pitchFamily="18" charset="0"/>
            </a:endParaRPr>
          </a:p>
          <a:p>
            <a:pPr>
              <a:lnSpc>
                <a:spcPct val="125000"/>
              </a:lnSpc>
            </a:pPr>
            <a:r>
              <a:rPr lang="en-US" altLang="zh-CN" sz="2400" b="1" dirty="0">
                <a:latin typeface="Times New Roman" panose="02020603050405020304" pitchFamily="18" charset="0"/>
                <a:ea typeface="楷体" panose="02010609060101010101" charset="-122"/>
                <a:cs typeface="Times New Roman" panose="02020603050405020304" pitchFamily="18" charset="0"/>
              </a:rPr>
              <a:t>        </a:t>
            </a:r>
            <a:r>
              <a:rPr lang="zh-CN" altLang="en-US" sz="2400" b="1" dirty="0">
                <a:latin typeface="Times New Roman" panose="02020603050405020304" pitchFamily="18" charset="0"/>
                <a:ea typeface="楷体" panose="02010609060101010101" charset="-122"/>
                <a:cs typeface="Times New Roman" panose="02020603050405020304" pitchFamily="18" charset="0"/>
              </a:rPr>
              <a:t>M、N两点留下两个大小相等的黑色圆斑 </a:t>
            </a:r>
          </a:p>
        </p:txBody>
      </p:sp>
      <p:sp>
        <p:nvSpPr>
          <p:cNvPr id="7" name="文本框 6"/>
          <p:cNvSpPr txBox="1"/>
          <p:nvPr/>
        </p:nvSpPr>
        <p:spPr>
          <a:xfrm>
            <a:off x="6365766" y="1573531"/>
            <a:ext cx="403225" cy="460375"/>
          </a:xfrm>
          <a:prstGeom prst="rect">
            <a:avLst/>
          </a:prstGeom>
          <a:noFill/>
        </p:spPr>
        <p:txBody>
          <a:bodyPr wrap="none" rtlCol="0" anchor="t">
            <a:spAutoFit/>
          </a:bodyPr>
          <a:lstStyle/>
          <a:p>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C</a:t>
            </a:r>
          </a:p>
        </p:txBody>
      </p:sp>
      <p:grpSp>
        <p:nvGrpSpPr>
          <p:cNvPr id="6" name="组合 1"/>
          <p:cNvGrpSpPr>
            <a:grpSpLocks noChangeAspect="1"/>
          </p:cNvGrpSpPr>
          <p:nvPr/>
        </p:nvGrpSpPr>
        <p:grpSpPr>
          <a:xfrm>
            <a:off x="3393483" y="573408"/>
            <a:ext cx="2411412" cy="450850"/>
            <a:chOff x="3564387" y="597378"/>
            <a:chExt cx="2247990" cy="419195"/>
          </a:xfrm>
        </p:grpSpPr>
        <p:sp>
          <p:nvSpPr>
            <p:cNvPr id="8" name="缺角矩形 7"/>
            <p:cNvSpPr/>
            <p:nvPr/>
          </p:nvSpPr>
          <p:spPr>
            <a:xfrm rot="3000000">
              <a:off x="4021489" y="597564"/>
              <a:ext cx="419195" cy="418816"/>
            </a:xfrm>
            <a:prstGeom prst="plaque">
              <a:avLst/>
            </a:prstGeom>
            <a:solidFill>
              <a:srgbClr val="00B9FA">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9" name="缺角矩形 8"/>
            <p:cNvSpPr/>
            <p:nvPr/>
          </p:nvSpPr>
          <p:spPr>
            <a:xfrm rot="3000000">
              <a:off x="4478782" y="597565"/>
              <a:ext cx="419195" cy="418815"/>
            </a:xfrm>
            <a:prstGeom prst="plaque">
              <a:avLst/>
            </a:prstGeom>
            <a:solidFill>
              <a:srgbClr val="FFBF53">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0" name="缺角矩形 9"/>
            <p:cNvSpPr/>
            <p:nvPr/>
          </p:nvSpPr>
          <p:spPr>
            <a:xfrm rot="3000000">
              <a:off x="4936077" y="597564"/>
              <a:ext cx="419195" cy="418816"/>
            </a:xfrm>
            <a:prstGeom prst="plaque">
              <a:avLst/>
            </a:prstGeom>
            <a:solidFill>
              <a:srgbClr val="00B05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1" name="缺角矩形 10"/>
            <p:cNvSpPr/>
            <p:nvPr/>
          </p:nvSpPr>
          <p:spPr>
            <a:xfrm rot="3000000">
              <a:off x="3564194" y="597565"/>
              <a:ext cx="419195" cy="418815"/>
            </a:xfrm>
            <a:prstGeom prst="plaque">
              <a:avLst/>
            </a:prstGeom>
            <a:solidFill>
              <a:srgbClr val="F07474">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2" name="缺角矩形 11"/>
            <p:cNvSpPr/>
            <p:nvPr/>
          </p:nvSpPr>
          <p:spPr>
            <a:xfrm rot="3000000">
              <a:off x="5393369" y="597565"/>
              <a:ext cx="419195" cy="418815"/>
            </a:xfrm>
            <a:prstGeom prst="plaque">
              <a:avLst/>
            </a:prstGeom>
            <a:solidFill>
              <a:srgbClr val="FFBF53">
                <a:lumMod val="50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grpSp>
      <p:sp>
        <p:nvSpPr>
          <p:cNvPr id="13" name="TextBox 15"/>
          <p:cNvSpPr txBox="1"/>
          <p:nvPr/>
        </p:nvSpPr>
        <p:spPr>
          <a:xfrm>
            <a:off x="3358558" y="530545"/>
            <a:ext cx="2479675" cy="477054"/>
          </a:xfrm>
          <a:prstGeom prst="rect">
            <a:avLst/>
          </a:prstGeom>
          <a:noFill/>
          <a:ln w="9525">
            <a:noFill/>
          </a:ln>
        </p:spPr>
        <p:txBody>
          <a:bodyPr anchor="t">
            <a:spAutoFit/>
          </a:bodyPr>
          <a:lstStyle/>
          <a:p>
            <a:pPr algn="dist" eaLnBrk="0" hangingPunct="0"/>
            <a:r>
              <a:rPr lang="zh-CN" altLang="en-US" sz="2500" b="1" dirty="0">
                <a:solidFill>
                  <a:sysClr val="window" lastClr="FFFFFF"/>
                </a:solidFill>
                <a:latin typeface="Arial" panose="020B0604020202020204" pitchFamily="34" charset="0"/>
                <a:ea typeface="宋体" panose="02010600030101010101" pitchFamily="2" charset="-122"/>
              </a:rPr>
              <a:t>基础巩固题</a:t>
            </a:r>
            <a:endParaRPr lang="en-US" altLang="zh-CN" sz="2500" b="1" dirty="0">
              <a:solidFill>
                <a:sysClr val="window" lastClr="FFFFFF"/>
              </a:solidFill>
              <a:latin typeface="Arial" panose="020B0604020202020204" pitchFamily="34" charset="0"/>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070" y="504825"/>
            <a:ext cx="9003665" cy="4569460"/>
          </a:xfrm>
          <a:prstGeom prst="rect">
            <a:avLst/>
          </a:prstGeom>
          <a:solidFill>
            <a:schemeClr val="bg1"/>
          </a:solidFill>
        </p:spPr>
        <p:txBody>
          <a:bodyPr wrap="square" rtlCol="0">
            <a:spAutoFit/>
          </a:bodyPr>
          <a:lstStyle/>
          <a:p>
            <a:pPr fontAlgn="auto">
              <a:lnSpc>
                <a:spcPts val="3880"/>
              </a:lnSpc>
            </a:pPr>
            <a:r>
              <a:rPr lang="en-US" altLang="zh-CN" sz="2400" b="1" dirty="0">
                <a:solidFill>
                  <a:srgbClr val="0000FF"/>
                </a:solidFill>
                <a:latin typeface="Times New Roman" panose="02020603050405020304" pitchFamily="18" charset="0"/>
                <a:ea typeface="楷体" panose="02010609060101010101" charset="-122"/>
                <a:cs typeface="Times New Roman" panose="02020603050405020304" pitchFamily="18" charset="0"/>
              </a:rPr>
              <a:t>4. </a:t>
            </a:r>
            <a:r>
              <a:rPr lang="zh-CN" altLang="en-US" sz="2400" b="1" dirty="0">
                <a:latin typeface="Times New Roman" panose="02020603050405020304" pitchFamily="18" charset="0"/>
                <a:ea typeface="楷体" panose="02010609060101010101" charset="-122"/>
                <a:cs typeface="Times New Roman" panose="02020603050405020304" pitchFamily="18" charset="0"/>
              </a:rPr>
              <a:t>如图，在光滑的水平台面上，一轻弹簧左端固定。右端连接一金属小球，O点是弹簧保持原长时小球的位置。压缩弹簧使小球至A位置，然后释放小球，小球就在AB间做往复运动（已知AO=OB）。小球从A位置运动到B位置的过程中，下列判断正确的是（　　）</a:t>
            </a:r>
          </a:p>
          <a:p>
            <a:pPr fontAlgn="auto">
              <a:lnSpc>
                <a:spcPts val="388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A．小球的动能不断增加 </a:t>
            </a:r>
          </a:p>
          <a:p>
            <a:pPr fontAlgn="auto">
              <a:lnSpc>
                <a:spcPts val="388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B．弹簧的弹性势能不断减少 </a:t>
            </a:r>
          </a:p>
          <a:p>
            <a:pPr fontAlgn="auto">
              <a:lnSpc>
                <a:spcPts val="388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C．小球运动到O点时的动能与此时弹簧的弹性势能相等 </a:t>
            </a:r>
          </a:p>
          <a:p>
            <a:pPr fontAlgn="auto">
              <a:lnSpc>
                <a:spcPts val="388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D．在任一位置弹簧的弹性势能和小球的动能之和保持不变 </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1857" y="2591435"/>
            <a:ext cx="3871035" cy="1334135"/>
          </a:xfrm>
          <a:prstGeom prst="rect">
            <a:avLst/>
          </a:prstGeom>
        </p:spPr>
      </p:pic>
      <p:sp>
        <p:nvSpPr>
          <p:cNvPr id="7" name="文本框 6"/>
          <p:cNvSpPr txBox="1"/>
          <p:nvPr/>
        </p:nvSpPr>
        <p:spPr>
          <a:xfrm>
            <a:off x="1196633" y="2558864"/>
            <a:ext cx="403225" cy="460375"/>
          </a:xfrm>
          <a:prstGeom prst="rect">
            <a:avLst/>
          </a:prstGeom>
          <a:noFill/>
        </p:spPr>
        <p:txBody>
          <a:bodyPr wrap="none" rtlCol="0" anchor="t">
            <a:spAutoFit/>
          </a:bodyPr>
          <a:lstStyle/>
          <a:p>
            <a:r>
              <a:rPr lang="en-US" altLang="zh-CN" sz="2400" b="1">
                <a:solidFill>
                  <a:srgbClr val="FF0000"/>
                </a:solidFill>
                <a:latin typeface="Times New Roman" panose="02020603050405020304" charset="0"/>
                <a:ea typeface="宋体" panose="02010600030101010101" pitchFamily="2" charset="-122"/>
                <a:cs typeface="Times New Roman" panose="02020603050405020304" charset="0"/>
                <a:sym typeface="+mn-ea"/>
              </a:rPr>
              <a:t>D</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4950" y="1055178"/>
            <a:ext cx="8674100" cy="3416320"/>
          </a:xfrm>
          <a:prstGeom prst="rect">
            <a:avLst/>
          </a:prstGeom>
          <a:solidFill>
            <a:schemeClr val="bg1"/>
          </a:solidFill>
        </p:spPr>
        <p:txBody>
          <a:bodyPr wrap="square" rtlCol="0">
            <a:spAutoFit/>
          </a:bodyPr>
          <a:lstStyle/>
          <a:p>
            <a:pPr fontAlgn="auto">
              <a:lnSpc>
                <a:spcPct val="150000"/>
              </a:lnSpc>
            </a:pPr>
            <a:r>
              <a:rPr lang="en-US" altLang="zh-CN" sz="2400" b="1" dirty="0">
                <a:solidFill>
                  <a:srgbClr val="0000FF"/>
                </a:solidFill>
                <a:latin typeface="Times New Roman" panose="02020603050405020304" pitchFamily="18" charset="0"/>
                <a:ea typeface="楷体" panose="02010609060101010101" charset="-122"/>
                <a:cs typeface="Times New Roman" panose="02020603050405020304" pitchFamily="18" charset="0"/>
              </a:rPr>
              <a:t>5. </a:t>
            </a:r>
            <a:r>
              <a:rPr lang="zh-CN" altLang="en-US" sz="2400" b="1" dirty="0">
                <a:latin typeface="Times New Roman" panose="02020603050405020304" pitchFamily="18" charset="0"/>
                <a:ea typeface="楷体" panose="02010609060101010101" charset="-122"/>
                <a:cs typeface="Times New Roman" panose="02020603050405020304" pitchFamily="18" charset="0"/>
              </a:rPr>
              <a:t>如图所示，小球沿轨道由静止从A处运动到D处的过程中，忽略空气阻力和摩擦力，仅有动能和势能互相转化，则（　　）</a:t>
            </a:r>
          </a:p>
          <a:p>
            <a:pPr fontAlgn="auto">
              <a:lnSpc>
                <a:spcPct val="15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A．小球在A 处的动能等于在D 处的动能 </a:t>
            </a:r>
          </a:p>
          <a:p>
            <a:pPr fontAlgn="auto">
              <a:lnSpc>
                <a:spcPct val="15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B．小球在A 处的动能大于在D 处的动能 </a:t>
            </a:r>
          </a:p>
          <a:p>
            <a:pPr fontAlgn="auto">
              <a:lnSpc>
                <a:spcPct val="15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C．小球在B 处的机械能小于在C 处的机械能 </a:t>
            </a:r>
          </a:p>
          <a:p>
            <a:pPr fontAlgn="auto">
              <a:lnSpc>
                <a:spcPct val="15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D．小球在B 处的机械能等于在C 处的机械能 </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18194" y="2285505"/>
            <a:ext cx="2418370" cy="1587500"/>
          </a:xfrm>
          <a:prstGeom prst="rect">
            <a:avLst/>
          </a:prstGeom>
        </p:spPr>
      </p:pic>
      <p:sp>
        <p:nvSpPr>
          <p:cNvPr id="7" name="文本框 6"/>
          <p:cNvSpPr txBox="1"/>
          <p:nvPr/>
        </p:nvSpPr>
        <p:spPr>
          <a:xfrm>
            <a:off x="7802880" y="1698275"/>
            <a:ext cx="429895" cy="460375"/>
          </a:xfrm>
          <a:prstGeom prst="rect">
            <a:avLst/>
          </a:prstGeom>
          <a:noFill/>
        </p:spPr>
        <p:txBody>
          <a:bodyPr wrap="square" rtlCol="0" anchor="t">
            <a:spAutoFit/>
          </a:bodyPr>
          <a:lstStyle/>
          <a:p>
            <a:pPr indent="0"/>
            <a:r>
              <a:rPr lang="en-US" altLang="zh-CN" sz="2400" b="1">
                <a:solidFill>
                  <a:srgbClr val="FF0000"/>
                </a:solidFill>
                <a:latin typeface="Times New Roman" panose="02020603050405020304" pitchFamily="18" charset="0"/>
                <a:ea typeface="楷体" panose="02010609060101010101" charset="-122"/>
                <a:cs typeface="Times New Roman" panose="02020603050405020304" pitchFamily="18" charset="0"/>
                <a:sym typeface="+mn-ea"/>
              </a:rPr>
              <a:t>D</a:t>
            </a:r>
          </a:p>
        </p:txBody>
      </p:sp>
      <p:grpSp>
        <p:nvGrpSpPr>
          <p:cNvPr id="5" name="组合 1"/>
          <p:cNvGrpSpPr>
            <a:grpSpLocks noChangeAspect="1"/>
          </p:cNvGrpSpPr>
          <p:nvPr/>
        </p:nvGrpSpPr>
        <p:grpSpPr>
          <a:xfrm>
            <a:off x="3393483" y="573408"/>
            <a:ext cx="2411412" cy="450850"/>
            <a:chOff x="3564387" y="597378"/>
            <a:chExt cx="2247990" cy="419195"/>
          </a:xfrm>
        </p:grpSpPr>
        <p:sp>
          <p:nvSpPr>
            <p:cNvPr id="6" name="缺角矩形 5"/>
            <p:cNvSpPr/>
            <p:nvPr/>
          </p:nvSpPr>
          <p:spPr>
            <a:xfrm rot="3000000">
              <a:off x="4021489" y="597564"/>
              <a:ext cx="419195" cy="418816"/>
            </a:xfrm>
            <a:prstGeom prst="plaque">
              <a:avLst/>
            </a:prstGeom>
            <a:solidFill>
              <a:srgbClr val="00B9FA">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8" name="缺角矩形 7"/>
            <p:cNvSpPr/>
            <p:nvPr/>
          </p:nvSpPr>
          <p:spPr>
            <a:xfrm rot="3000000">
              <a:off x="4478782" y="597565"/>
              <a:ext cx="419195" cy="418815"/>
            </a:xfrm>
            <a:prstGeom prst="plaque">
              <a:avLst/>
            </a:prstGeom>
            <a:solidFill>
              <a:srgbClr val="FFBF53">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9" name="缺角矩形 8"/>
            <p:cNvSpPr/>
            <p:nvPr/>
          </p:nvSpPr>
          <p:spPr>
            <a:xfrm rot="3000000">
              <a:off x="4936077" y="597564"/>
              <a:ext cx="419195" cy="418816"/>
            </a:xfrm>
            <a:prstGeom prst="plaque">
              <a:avLst/>
            </a:prstGeom>
            <a:solidFill>
              <a:srgbClr val="00B05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0" name="缺角矩形 9"/>
            <p:cNvSpPr/>
            <p:nvPr/>
          </p:nvSpPr>
          <p:spPr>
            <a:xfrm rot="3000000">
              <a:off x="3564194" y="597565"/>
              <a:ext cx="419195" cy="418815"/>
            </a:xfrm>
            <a:prstGeom prst="plaque">
              <a:avLst/>
            </a:prstGeom>
            <a:solidFill>
              <a:srgbClr val="F07474">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1" name="缺角矩形 10"/>
            <p:cNvSpPr/>
            <p:nvPr/>
          </p:nvSpPr>
          <p:spPr>
            <a:xfrm rot="3000000">
              <a:off x="5393369" y="597565"/>
              <a:ext cx="419195" cy="418815"/>
            </a:xfrm>
            <a:prstGeom prst="plaque">
              <a:avLst/>
            </a:prstGeom>
            <a:solidFill>
              <a:srgbClr val="FFBF53">
                <a:lumMod val="50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grpSp>
      <p:sp>
        <p:nvSpPr>
          <p:cNvPr id="12" name="TextBox 15"/>
          <p:cNvSpPr txBox="1"/>
          <p:nvPr/>
        </p:nvSpPr>
        <p:spPr>
          <a:xfrm>
            <a:off x="3358558" y="530545"/>
            <a:ext cx="2479675" cy="477054"/>
          </a:xfrm>
          <a:prstGeom prst="rect">
            <a:avLst/>
          </a:prstGeom>
          <a:noFill/>
          <a:ln w="9525">
            <a:noFill/>
          </a:ln>
        </p:spPr>
        <p:txBody>
          <a:bodyPr anchor="t">
            <a:spAutoFit/>
          </a:bodyPr>
          <a:lstStyle/>
          <a:p>
            <a:pPr algn="dist" eaLnBrk="0" hangingPunct="0"/>
            <a:r>
              <a:rPr lang="zh-CN" altLang="en-US" sz="2500" b="1" dirty="0">
                <a:solidFill>
                  <a:sysClr val="window" lastClr="FFFFFF"/>
                </a:solidFill>
                <a:latin typeface="Arial" panose="020B0604020202020204" pitchFamily="34" charset="0"/>
                <a:ea typeface="宋体" panose="02010600030101010101" pitchFamily="2" charset="-122"/>
              </a:rPr>
              <a:t>基础巩固题</a:t>
            </a:r>
            <a:endParaRPr lang="en-US" altLang="zh-CN" sz="2500" b="1" dirty="0">
              <a:solidFill>
                <a:sysClr val="window" lastClr="FFFFFF"/>
              </a:solidFill>
              <a:latin typeface="Arial" panose="020B0604020202020204" pitchFamily="34" charset="0"/>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01664" y="1040030"/>
            <a:ext cx="8685796" cy="2308324"/>
          </a:xfrm>
          <a:prstGeom prst="rect">
            <a:avLst/>
          </a:prstGeom>
          <a:noFill/>
          <a:ln w="9525">
            <a:noFill/>
          </a:ln>
        </p:spPr>
        <p:txBody>
          <a:bodyPr wrap="square">
            <a:spAutoFit/>
          </a:bodyPr>
          <a:lstStyle/>
          <a:p>
            <a:pPr indent="0"/>
            <a:r>
              <a:rPr lang="en-US" altLang="zh-CN" sz="2400" b="1" dirty="0">
                <a:solidFill>
                  <a:srgbClr val="000000"/>
                </a:solidFill>
                <a:latin typeface="楷体" panose="02010609060101010101" charset="-122"/>
                <a:ea typeface="楷体" panose="02010609060101010101" charset="-122"/>
                <a:cs typeface="楷体" panose="02010609060101010101" charset="-122"/>
              </a:rPr>
              <a:t>    </a:t>
            </a:r>
            <a:r>
              <a:rPr lang="zh-CN" sz="2400" b="1" dirty="0">
                <a:solidFill>
                  <a:srgbClr val="000000"/>
                </a:solidFill>
                <a:latin typeface="楷体" panose="02010609060101010101" charset="-122"/>
                <a:ea typeface="楷体" panose="02010609060101010101" charset="-122"/>
                <a:cs typeface="楷体" panose="02010609060101010101" charset="-122"/>
              </a:rPr>
              <a:t>火车进站时仍具有较大的动能</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要使火车停下来需要刹车</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造成能量的损失。小红想</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怎么样才能让火车到车站时把动能转化为其他形式的能量先储存起来</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这样火车就可以不刹车而停下来</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当火车开动时</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再将这些能量转化加以利用</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从而避免能量的浪费。请你根据小红的思路</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在下面的框中简单画出你设计的火车站台</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用于停靠火车的平台</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a:t>
            </a:r>
            <a:endParaRPr lang="zh-CN" altLang="en-US" sz="2400" b="1" dirty="0">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224790" y="4031895"/>
            <a:ext cx="8662670" cy="1014730"/>
          </a:xfrm>
          <a:prstGeom prst="rect">
            <a:avLst/>
          </a:prstGeom>
          <a:solidFill>
            <a:schemeClr val="bg1"/>
          </a:solidFill>
        </p:spPr>
        <p:txBody>
          <a:bodyPr wrap="square" rtlCol="0" anchor="t">
            <a:spAutoFit/>
          </a:bodyPr>
          <a:lstStyle/>
          <a:p>
            <a:r>
              <a:rPr lang="zh-CN" altLang="en-US" sz="2000" b="1" dirty="0">
                <a:solidFill>
                  <a:srgbClr val="0000FF"/>
                </a:solidFill>
                <a:latin typeface="黑体" panose="02010609060101010101" pitchFamily="49" charset="-122"/>
                <a:ea typeface="黑体" panose="02010609060101010101" pitchFamily="49" charset="-122"/>
              </a:rPr>
              <a:t>解：</a:t>
            </a:r>
            <a:r>
              <a:rPr lang="zh-CN" altLang="en-US" sz="2000" b="1" dirty="0">
                <a:solidFill>
                  <a:srgbClr val="FF0000"/>
                </a:solidFill>
                <a:latin typeface="仿宋" panose="02010609060101010101" charset="-122"/>
                <a:ea typeface="仿宋" panose="02010609060101010101" charset="-122"/>
              </a:rPr>
              <a:t>如图所示：可将火车站台设计在两个斜坡上，火车进站时具有动能，可通过上坡，将其转化为重力势能储存起来；在出站时，再通过下坡，将重力势能转化为动能，使火车运动。</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06595" y="3348354"/>
            <a:ext cx="5683487" cy="778387"/>
          </a:xfrm>
          <a:prstGeom prst="rect">
            <a:avLst/>
          </a:prstGeom>
        </p:spPr>
      </p:pic>
      <p:grpSp>
        <p:nvGrpSpPr>
          <p:cNvPr id="12" name="组合 1"/>
          <p:cNvGrpSpPr>
            <a:grpSpLocks noChangeAspect="1"/>
          </p:cNvGrpSpPr>
          <p:nvPr/>
        </p:nvGrpSpPr>
        <p:grpSpPr bwMode="auto">
          <a:xfrm>
            <a:off x="3216593" y="493052"/>
            <a:ext cx="2411016" cy="450056"/>
            <a:chOff x="3564387" y="597378"/>
            <a:chExt cx="2247990" cy="419195"/>
          </a:xfrm>
        </p:grpSpPr>
        <p:sp>
          <p:nvSpPr>
            <p:cNvPr id="13" name="缺角矩形 21"/>
            <p:cNvSpPr>
              <a:spLocks noChangeArrowheads="1"/>
            </p:cNvSpPr>
            <p:nvPr/>
          </p:nvSpPr>
          <p:spPr bwMode="auto">
            <a:xfrm rot="3000000">
              <a:off x="4021491" y="597567"/>
              <a:ext cx="419195" cy="418816"/>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14" name="缺角矩形 22"/>
            <p:cNvSpPr>
              <a:spLocks noChangeArrowheads="1"/>
            </p:cNvSpPr>
            <p:nvPr/>
          </p:nvSpPr>
          <p:spPr bwMode="auto">
            <a:xfrm rot="3000000">
              <a:off x="4478785" y="597568"/>
              <a:ext cx="419195" cy="418815"/>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15" name="缺角矩形 23"/>
            <p:cNvSpPr>
              <a:spLocks noChangeArrowheads="1"/>
            </p:cNvSpPr>
            <p:nvPr/>
          </p:nvSpPr>
          <p:spPr bwMode="auto">
            <a:xfrm rot="3000000">
              <a:off x="4936079" y="597567"/>
              <a:ext cx="419195" cy="418816"/>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16" name="缺角矩形 24"/>
            <p:cNvSpPr>
              <a:spLocks noChangeArrowheads="1"/>
            </p:cNvSpPr>
            <p:nvPr/>
          </p:nvSpPr>
          <p:spPr bwMode="auto">
            <a:xfrm rot="3000000">
              <a:off x="3564197" y="597568"/>
              <a:ext cx="419195" cy="418815"/>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17" name="缺角矩形 25"/>
            <p:cNvSpPr>
              <a:spLocks noChangeArrowheads="1"/>
            </p:cNvSpPr>
            <p:nvPr/>
          </p:nvSpPr>
          <p:spPr bwMode="auto">
            <a:xfrm rot="3000000">
              <a:off x="5393372" y="597568"/>
              <a:ext cx="419195" cy="418815"/>
            </a:xfrm>
            <a:prstGeom prst="plaque">
              <a:avLst>
                <a:gd name="adj" fmla="val 16667"/>
              </a:avLst>
            </a:prstGeom>
            <a:solidFill>
              <a:srgbClr val="A96A00"/>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grpSp>
      <p:sp>
        <p:nvSpPr>
          <p:cNvPr id="18" name="TextBox 15"/>
          <p:cNvSpPr txBox="1">
            <a:spLocks noChangeArrowheads="1"/>
          </p:cNvSpPr>
          <p:nvPr/>
        </p:nvSpPr>
        <p:spPr bwMode="auto">
          <a:xfrm>
            <a:off x="3182065" y="450189"/>
            <a:ext cx="2478881" cy="477050"/>
          </a:xfrm>
          <a:prstGeom prst="rect">
            <a:avLst/>
          </a:prstGeom>
          <a:noFill/>
          <a:ln w="9525">
            <a:noFill/>
            <a:miter lim="800000"/>
          </a:ln>
        </p:spPr>
        <p:txBody>
          <a:bodyPr lIns="91437" tIns="45718" rIns="91437" bIns="45718">
            <a:spAutoFit/>
          </a:bodyPr>
          <a:lstStyle/>
          <a:p>
            <a:pPr algn="dist" defTabSz="1219200" eaLnBrk="0" hangingPunct="0">
              <a:buFont typeface="Arial" panose="020B0604020202020204" pitchFamily="34" charset="0"/>
              <a:buNone/>
            </a:pPr>
            <a:r>
              <a:rPr lang="zh-CN" altLang="en-US" sz="2500" b="1">
                <a:solidFill>
                  <a:schemeClr val="bg1"/>
                </a:solidFill>
                <a:latin typeface="宋体" panose="02010600030101010101" pitchFamily="2" charset="-122"/>
                <a:ea typeface="宋体" panose="02010600030101010101" pitchFamily="2" charset="-122"/>
              </a:rPr>
              <a:t>能力提升题</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0" name="11409a.EPS" descr="id:2147517813;FounderCES"/>
          <p:cNvPicPr>
            <a:picLocks noChangeAspect="1"/>
          </p:cNvPicPr>
          <p:nvPr/>
        </p:nvPicPr>
        <p:blipFill>
          <a:blip r:embed="rId2"/>
          <a:srcRect l="11928" r="12710"/>
          <a:stretch>
            <a:fillRect/>
          </a:stretch>
        </p:blipFill>
        <p:spPr>
          <a:xfrm>
            <a:off x="343535" y="1227455"/>
            <a:ext cx="8456930" cy="289115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220"/>
                                        </p:tgtEl>
                                        <p:attrNameLst>
                                          <p:attrName>style.visibility</p:attrName>
                                        </p:attrNameLst>
                                      </p:cBhvr>
                                      <p:to>
                                        <p:strVal val="visible"/>
                                      </p:to>
                                    </p:set>
                                    <p:anim calcmode="lin" valueType="num">
                                      <p:cBhvr>
                                        <p:cTn id="7" dur="500" fill="hold"/>
                                        <p:tgtEl>
                                          <p:spTgt spid="1220"/>
                                        </p:tgtEl>
                                        <p:attrNameLst>
                                          <p:attrName>ppt_w</p:attrName>
                                        </p:attrNameLst>
                                      </p:cBhvr>
                                      <p:tavLst>
                                        <p:tav tm="0">
                                          <p:val>
                                            <p:fltVal val="0"/>
                                          </p:val>
                                        </p:tav>
                                        <p:tav tm="100000">
                                          <p:val>
                                            <p:strVal val="#ppt_w"/>
                                          </p:val>
                                        </p:tav>
                                      </p:tavLst>
                                    </p:anim>
                                    <p:anim calcmode="lin" valueType="num">
                                      <p:cBhvr>
                                        <p:cTn id="8" dur="500" fill="hold"/>
                                        <p:tgtEl>
                                          <p:spTgt spid="1220"/>
                                        </p:tgtEl>
                                        <p:attrNameLst>
                                          <p:attrName>ppt_h</p:attrName>
                                        </p:attrNameLst>
                                      </p:cBhvr>
                                      <p:tavLst>
                                        <p:tav tm="0">
                                          <p:val>
                                            <p:fltVal val="0"/>
                                          </p:val>
                                        </p:tav>
                                        <p:tav tm="100000">
                                          <p:val>
                                            <p:strVal val="#ppt_h"/>
                                          </p:val>
                                        </p:tav>
                                      </p:tavLst>
                                    </p:anim>
                                    <p:animEffect transition="in" filter="fade">
                                      <p:cBhvr>
                                        <p:cTn id="9" dur="500"/>
                                        <p:tgtEl>
                                          <p:spTgt spid="1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4266" y="1176860"/>
            <a:ext cx="8576786" cy="3283208"/>
            <a:chOff x="508490" y="1176860"/>
            <a:chExt cx="8576786" cy="3283208"/>
          </a:xfrm>
        </p:grpSpPr>
        <p:sp>
          <p:nvSpPr>
            <p:cNvPr id="7" name="等腰三角形 6"/>
            <p:cNvSpPr/>
            <p:nvPr>
              <p:custDataLst>
                <p:tags r:id="rId1"/>
              </p:custDataLst>
            </p:nvPr>
          </p:nvSpPr>
          <p:spPr bwMode="auto">
            <a:xfrm rot="16200000">
              <a:off x="925343" y="1289720"/>
              <a:ext cx="3283208" cy="3057488"/>
            </a:xfrm>
            <a:prstGeom prst="triangle">
              <a:avLst/>
            </a:prstGeom>
            <a:solidFill>
              <a:srgbClr val="4276AA">
                <a:lumMod val="20000"/>
                <a:lumOff val="80000"/>
              </a:srgbClr>
            </a:solidFill>
            <a:ln w="9525">
              <a:noFill/>
              <a:round/>
            </a:ln>
          </p:spPr>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椭圆 7"/>
            <p:cNvSpPr/>
            <p:nvPr>
              <p:custDataLst>
                <p:tags r:id="rId2"/>
              </p:custDataLst>
            </p:nvPr>
          </p:nvSpPr>
          <p:spPr bwMode="auto">
            <a:xfrm>
              <a:off x="508490" y="1946362"/>
              <a:ext cx="1744204" cy="1744205"/>
            </a:xfrm>
            <a:prstGeom prst="ellipse">
              <a:avLst/>
            </a:prstGeom>
            <a:solidFill>
              <a:srgbClr val="4276AA"/>
            </a:solidFill>
            <a:ln w="9525">
              <a:noFill/>
              <a:round/>
            </a:ln>
          </p:spPr>
          <p:txBody>
            <a:bodyPr vert="horz" wrap="square" lIns="67500" tIns="67500" rIns="67500" bIns="67500" anchor="ctr" anchorCtr="1" compatLnSpc="1">
              <a:normAutofit/>
            </a:bodyPr>
            <a:lstStyle/>
            <a:p>
              <a:pPr algn="ctr">
                <a:lnSpc>
                  <a:spcPct val="120000"/>
                </a:lnSpc>
              </a:pPr>
              <a:r>
                <a:rPr lang="zh-CN" altLang="zh-CN" sz="2400" b="1" spc="300" dirty="0">
                  <a:solidFill>
                    <a:srgbClr val="FFFFFF"/>
                  </a:solidFill>
                  <a:latin typeface="微软雅黑" panose="020B0503020204020204" pitchFamily="34" charset="-122"/>
                  <a:ea typeface="微软雅黑" panose="020B0503020204020204" pitchFamily="34" charset="-122"/>
                  <a:cs typeface="+mn-ea"/>
                  <a:sym typeface="Arial" panose="020B0604020202020204" pitchFamily="34" charset="0"/>
                </a:rPr>
                <a:t>作业</a:t>
              </a:r>
            </a:p>
            <a:p>
              <a:pPr algn="ctr">
                <a:lnSpc>
                  <a:spcPct val="120000"/>
                </a:lnSpc>
              </a:pPr>
              <a:r>
                <a:rPr lang="zh-CN" altLang="zh-CN" sz="2400" b="1" spc="300" dirty="0">
                  <a:solidFill>
                    <a:srgbClr val="FFFFFF"/>
                  </a:solidFill>
                  <a:latin typeface="微软雅黑" panose="020B0503020204020204" pitchFamily="34" charset="-122"/>
                  <a:ea typeface="微软雅黑" panose="020B0503020204020204" pitchFamily="34" charset="-122"/>
                  <a:cs typeface="+mn-ea"/>
                  <a:sym typeface="Arial" panose="020B0604020202020204" pitchFamily="34" charset="0"/>
                </a:rPr>
                <a:t>内容</a:t>
              </a:r>
            </a:p>
          </p:txBody>
        </p:sp>
        <p:sp>
          <p:nvSpPr>
            <p:cNvPr id="9" name="圆角矩形 8"/>
            <p:cNvSpPr/>
            <p:nvPr>
              <p:custDataLst>
                <p:tags r:id="rId3"/>
              </p:custDataLst>
            </p:nvPr>
          </p:nvSpPr>
          <p:spPr>
            <a:xfrm>
              <a:off x="4215821" y="2093443"/>
              <a:ext cx="101088" cy="531880"/>
            </a:xfrm>
            <a:prstGeom prst="roundRect">
              <a:avLst/>
            </a:pr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圆角矩形 9"/>
            <p:cNvSpPr/>
            <p:nvPr>
              <p:custDataLst>
                <p:tags r:id="rId4"/>
              </p:custDataLst>
            </p:nvPr>
          </p:nvSpPr>
          <p:spPr>
            <a:xfrm>
              <a:off x="4215821" y="3027429"/>
              <a:ext cx="101088" cy="531880"/>
            </a:xfrm>
            <a:prstGeom prst="roundRect">
              <a:avLst/>
            </a:prstGeom>
            <a:solidFill>
              <a:srgbClr val="40A693"/>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文本框 18"/>
            <p:cNvSpPr txBox="1"/>
            <p:nvPr>
              <p:custDataLst>
                <p:tags r:id="rId5"/>
              </p:custDataLst>
            </p:nvPr>
          </p:nvSpPr>
          <p:spPr bwMode="auto">
            <a:xfrm>
              <a:off x="4473893" y="1946407"/>
              <a:ext cx="1544955" cy="311944"/>
            </a:xfrm>
            <a:prstGeom prst="rect">
              <a:avLst/>
            </a:prstGeom>
            <a:noFill/>
          </p:spPr>
          <p:txBody>
            <a:bodyPr wrap="square" lIns="67500" tIns="67500" rIns="67500" bIns="0" anchor="b" anchorCtr="0">
              <a:noAutofit/>
            </a:bodyPr>
            <a:lstStyle/>
            <a:p>
              <a:pPr algn="l">
                <a:lnSpc>
                  <a:spcPct val="120000"/>
                </a:lnSpc>
              </a:pPr>
              <a:r>
                <a:rPr lang="zh-CN" altLang="en-US" sz="2100" b="1" spc="300" dirty="0">
                  <a:solidFill>
                    <a:srgbClr val="178AA1">
                      <a:lumMod val="100000"/>
                    </a:srgbClr>
                  </a:solidFill>
                  <a:effectLst/>
                  <a:latin typeface="微软雅黑" panose="020B0503020204020204" pitchFamily="34" charset="-122"/>
                  <a:ea typeface="微软雅黑" panose="020B0503020204020204" pitchFamily="34" charset="-122"/>
                  <a:cs typeface="+mn-ea"/>
                  <a:sym typeface="Arial" panose="020B0604020202020204" pitchFamily="34" charset="0"/>
                </a:rPr>
                <a:t>教材作业</a:t>
              </a:r>
            </a:p>
          </p:txBody>
        </p:sp>
        <p:sp>
          <p:nvSpPr>
            <p:cNvPr id="20" name="文本框 19"/>
            <p:cNvSpPr txBox="1"/>
            <p:nvPr>
              <p:custDataLst>
                <p:tags r:id="rId6"/>
              </p:custDataLst>
            </p:nvPr>
          </p:nvSpPr>
          <p:spPr bwMode="auto">
            <a:xfrm>
              <a:off x="4316729" y="2383605"/>
              <a:ext cx="4768547" cy="376714"/>
            </a:xfrm>
            <a:prstGeom prst="rect">
              <a:avLst/>
            </a:prstGeom>
            <a:noFill/>
          </p:spPr>
          <p:txBody>
            <a:bodyPr wrap="square" lIns="67500" tIns="0" rIns="67500" bIns="35100" anchor="ctr" anchorCtr="0">
              <a:noAutofit/>
            </a:bodyPr>
            <a:lstStyle/>
            <a:p>
              <a:pPr algn="l" latinLnBrk="0">
                <a:lnSpc>
                  <a:spcPct val="120000"/>
                </a:lnSpc>
              </a:pPr>
              <a:r>
                <a:rPr lang="zh-CN" altLang="en-US"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 完成课后</a:t>
              </a:r>
              <a:r>
                <a:rPr lang="en-US" altLang="zh-CN"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r>
                <a:rPr lang="zh-CN" altLang="en-US"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动手动脑学物理</a:t>
              </a:r>
              <a:r>
                <a:rPr lang="en-US" altLang="zh-CN"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r>
                <a:rPr lang="zh-CN" altLang="en-US"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练习</a:t>
              </a:r>
            </a:p>
          </p:txBody>
        </p:sp>
        <p:sp>
          <p:nvSpPr>
            <p:cNvPr id="11" name="文本框 10"/>
            <p:cNvSpPr txBox="1"/>
            <p:nvPr>
              <p:custDataLst>
                <p:tags r:id="rId7"/>
              </p:custDataLst>
            </p:nvPr>
          </p:nvSpPr>
          <p:spPr bwMode="auto">
            <a:xfrm>
              <a:off x="4473893" y="2880334"/>
              <a:ext cx="1545431" cy="311944"/>
            </a:xfrm>
            <a:prstGeom prst="rect">
              <a:avLst/>
            </a:prstGeom>
            <a:noFill/>
          </p:spPr>
          <p:txBody>
            <a:bodyPr wrap="square" lIns="67500" tIns="67500" rIns="67500" bIns="0" anchor="b" anchorCtr="0">
              <a:noAutofit/>
            </a:bodyPr>
            <a:lstStyle/>
            <a:p>
              <a:pPr algn="l">
                <a:lnSpc>
                  <a:spcPct val="120000"/>
                </a:lnSpc>
              </a:pPr>
              <a:r>
                <a:rPr lang="zh-CN" altLang="en-US" sz="2100" b="1" spc="300" dirty="0">
                  <a:solidFill>
                    <a:srgbClr val="40A693">
                      <a:lumMod val="100000"/>
                    </a:srgbClr>
                  </a:solidFill>
                  <a:effectLst/>
                  <a:latin typeface="微软雅黑" panose="020B0503020204020204" pitchFamily="34" charset="-122"/>
                  <a:ea typeface="微软雅黑" panose="020B0503020204020204" pitchFamily="34" charset="-122"/>
                  <a:cs typeface="+mn-ea"/>
                  <a:sym typeface="Arial" panose="020B0604020202020204" pitchFamily="34" charset="0"/>
                </a:rPr>
                <a:t>自主安排</a:t>
              </a:r>
            </a:p>
          </p:txBody>
        </p:sp>
        <p:sp>
          <p:nvSpPr>
            <p:cNvPr id="18" name="文本框 17"/>
            <p:cNvSpPr txBox="1"/>
            <p:nvPr>
              <p:custDataLst>
                <p:tags r:id="rId8"/>
              </p:custDataLst>
            </p:nvPr>
          </p:nvSpPr>
          <p:spPr bwMode="auto">
            <a:xfrm>
              <a:off x="4473893" y="3182752"/>
              <a:ext cx="3659505" cy="376714"/>
            </a:xfrm>
            <a:prstGeom prst="rect">
              <a:avLst/>
            </a:prstGeom>
            <a:noFill/>
          </p:spPr>
          <p:txBody>
            <a:bodyPr wrap="square" lIns="67500" tIns="0" rIns="67500" bIns="35100" anchor="ctr" anchorCtr="0">
              <a:noAutofit/>
            </a:bodyPr>
            <a:lstStyle/>
            <a:p>
              <a:pPr algn="l" latinLnBrk="0">
                <a:lnSpc>
                  <a:spcPct val="120000"/>
                </a:lnSpc>
              </a:pPr>
              <a:r>
                <a:rPr lang="zh-CN" altLang="en-US" sz="2100" b="1" spc="150" dirty="0">
                  <a:solidFill>
                    <a:srgbClr val="000000"/>
                  </a:solidFill>
                  <a:effectLst/>
                  <a:latin typeface="宋体" panose="02010600030101010101" pitchFamily="2" charset="-122"/>
                  <a:ea typeface="宋体" panose="02010600030101010101" pitchFamily="2" charset="-122"/>
                  <a:sym typeface="Arial" panose="020B0604020202020204" pitchFamily="34" charset="0"/>
                </a:rPr>
                <a:t>配套练习册练习</a:t>
              </a:r>
            </a:p>
          </p:txBody>
        </p:sp>
      </p:grpSp>
    </p:spTree>
  </p:cSld>
  <p:clrMapOvr>
    <a:masterClrMapping/>
  </p:clrMapOvr>
  <p:transition spd="slow">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685834" y="1420072"/>
            <a:ext cx="7764780" cy="1106805"/>
          </a:xfrm>
          <a:prstGeom prst="rect">
            <a:avLst/>
          </a:prstGeom>
          <a:noFill/>
          <a:effectLst/>
        </p:spPr>
        <p:txBody>
          <a:bodyPr wrap="none" rtlCol="0">
            <a:spAutoFit/>
          </a:bodyPr>
          <a:lstStyle/>
          <a:p>
            <a:pPr algn="ctr"/>
            <a:r>
              <a:rPr kumimoji="1" lang="zh-CN" altLang="en-US" sz="6600" b="1" dirty="0">
                <a:solidFill>
                  <a:srgbClr val="FF6600"/>
                </a:solidFill>
                <a:latin typeface="Xingkai SC" panose="02010800040101010101" pitchFamily="2" charset="-122"/>
                <a:ea typeface="Xingkai SC" panose="02010800040101010101" pitchFamily="2" charset="-122"/>
              </a:rPr>
              <a:t>七彩课堂  伴你成长</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内容占位符 2"/>
          <p:cNvSpPr txBox="1"/>
          <p:nvPr/>
        </p:nvSpPr>
        <p:spPr bwMode="auto">
          <a:xfrm>
            <a:off x="626745" y="3034665"/>
            <a:ext cx="7385050" cy="1210945"/>
          </a:xfrm>
          <a:prstGeom prst="rect">
            <a:avLst/>
          </a:prstGeom>
          <a:solidFill>
            <a:schemeClr val="accent6">
              <a:lumMod val="20000"/>
              <a:lumOff val="80000"/>
            </a:schemeClr>
          </a:solidFill>
          <a:ln>
            <a:noFill/>
          </a:ln>
          <a:effectLst>
            <a:outerShdw blurRad="76200" dir="13500000" sy="23000" kx="1200000" algn="br" rotWithShape="0">
              <a:prstClr val="black">
                <a:alpha val="20000"/>
              </a:prstClr>
            </a:outerShdw>
          </a:effectLst>
        </p:spPr>
        <p:txBody>
          <a:bodyPr/>
          <a:lstStyle>
            <a:lvl1pPr algn="l" rtl="0" fontAlgn="base">
              <a:lnSpc>
                <a:spcPct val="120000"/>
              </a:lnSpc>
              <a:spcBef>
                <a:spcPts val="0"/>
              </a:spcBef>
              <a:spcAft>
                <a:spcPct val="0"/>
              </a:spcAft>
              <a:defRPr sz="2400" b="1" kern="1200">
                <a:solidFill>
                  <a:schemeClr val="tx1"/>
                </a:solidFill>
                <a:latin typeface="+mj-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1"/>
            <a:r>
              <a:rPr lang="zh-CN" altLang="zh-CN" sz="2800"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sym typeface="+mn-ea"/>
              </a:rPr>
              <a:t>1.</a:t>
            </a:r>
            <a:r>
              <a:rPr lang="en-US" altLang="zh-CN" sz="2800"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sym typeface="+mn-ea"/>
              </a:rPr>
              <a:t> </a:t>
            </a:r>
            <a:r>
              <a:rPr lang="zh-CN" altLang="zh-CN" sz="2800" noProof="0" dirty="0">
                <a:ln>
                  <a:noFill/>
                </a:ln>
                <a:effectLst/>
                <a:uLnTx/>
                <a:uFillTx/>
                <a:latin typeface="Times New Roman" panose="02020603050405020304" charset="0"/>
                <a:ea typeface="楷体" panose="02010609060101010101" charset="-122"/>
                <a:cs typeface="Times New Roman" panose="02020603050405020304" charset="0"/>
                <a:sym typeface="+mn-ea"/>
              </a:rPr>
              <a:t>通过观察和实验的方法</a:t>
            </a:r>
            <a:r>
              <a:rPr lang="zh-CN" altLang="en-US" sz="2800" noProof="0" dirty="0">
                <a:ln>
                  <a:noFill/>
                </a:ln>
                <a:effectLst/>
                <a:uLnTx/>
                <a:uFillTx/>
                <a:latin typeface="Times New Roman" panose="02020603050405020304" charset="0"/>
                <a:ea typeface="楷体" panose="02010609060101010101" charset="-122"/>
                <a:cs typeface="Times New Roman" panose="02020603050405020304" charset="0"/>
                <a:sym typeface="+mn-ea"/>
              </a:rPr>
              <a:t>，</a:t>
            </a:r>
            <a:r>
              <a:rPr lang="zh-CN" altLang="zh-CN" sz="2800" noProof="0" dirty="0">
                <a:ln>
                  <a:noFill/>
                </a:ln>
                <a:effectLst/>
                <a:uLnTx/>
                <a:uFillTx/>
                <a:latin typeface="Times New Roman" panose="02020603050405020304" charset="0"/>
                <a:ea typeface="楷体" panose="02010609060101010101" charset="-122"/>
                <a:cs typeface="Times New Roman" panose="02020603050405020304" charset="0"/>
                <a:sym typeface="+mn-ea"/>
              </a:rPr>
              <a:t>探究</a:t>
            </a:r>
            <a:r>
              <a:rPr lang="zh-CN" altLang="zh-CN" sz="2800"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sym typeface="+mn-ea"/>
              </a:rPr>
              <a:t>动能和势能相互转化的规律</a:t>
            </a:r>
            <a:r>
              <a:rPr lang="zh-CN" altLang="zh-CN" sz="2800" noProof="0" dirty="0">
                <a:ln>
                  <a:noFill/>
                </a:ln>
                <a:effectLst/>
                <a:uLnTx/>
                <a:uFillTx/>
                <a:latin typeface="Times New Roman" panose="02020603050405020304" charset="0"/>
                <a:ea typeface="楷体" panose="02010609060101010101" charset="-122"/>
                <a:cs typeface="Times New Roman" panose="02020603050405020304" charset="0"/>
                <a:sym typeface="+mn-ea"/>
              </a:rPr>
              <a:t>；了解风能和水能的利用。 </a:t>
            </a:r>
            <a:endParaRPr kumimoji="0" lang="zh-CN" altLang="zh-CN" sz="2800" i="0" u="none" strike="noStrike" kern="1200" cap="none" spc="0" normalizeH="0" baseline="0" noProof="0" dirty="0">
              <a:ln>
                <a:noFill/>
              </a:ln>
              <a:effectLst/>
              <a:uLnTx/>
              <a:uFillTx/>
              <a:latin typeface="Times New Roman" panose="02020603050405020304" charset="0"/>
              <a:ea typeface="楷体" panose="02010609060101010101" charset="-122"/>
              <a:cs typeface="Times New Roman" panose="02020603050405020304" charset="0"/>
              <a:sym typeface="+mn-ea"/>
            </a:endParaRPr>
          </a:p>
        </p:txBody>
      </p:sp>
      <p:sp>
        <p:nvSpPr>
          <p:cNvPr id="27" name="内容占位符 2"/>
          <p:cNvSpPr txBox="1"/>
          <p:nvPr/>
        </p:nvSpPr>
        <p:spPr bwMode="auto">
          <a:xfrm>
            <a:off x="1281430" y="1235710"/>
            <a:ext cx="7370445" cy="1227455"/>
          </a:xfrm>
          <a:prstGeom prst="rect">
            <a:avLst/>
          </a:prstGeom>
          <a:solidFill>
            <a:schemeClr val="accent6">
              <a:lumMod val="20000"/>
              <a:lumOff val="80000"/>
            </a:schemeClr>
          </a:solidFill>
          <a:ln>
            <a:noFill/>
          </a:ln>
          <a:effectLst>
            <a:outerShdw blurRad="76200" dir="13500000" sy="23000" kx="1200000" algn="br" rotWithShape="0">
              <a:prstClr val="black">
                <a:alpha val="20000"/>
              </a:prstClr>
            </a:outerShdw>
          </a:effectLst>
        </p:spPr>
        <p:txBody>
          <a:bodyPr/>
          <a:lstStyle>
            <a:lvl1pPr algn="l" rtl="0" fontAlgn="base">
              <a:lnSpc>
                <a:spcPct val="120000"/>
              </a:lnSpc>
              <a:spcBef>
                <a:spcPts val="0"/>
              </a:spcBef>
              <a:spcAft>
                <a:spcPct val="0"/>
              </a:spcAft>
              <a:defRPr sz="2400" b="1" kern="1200">
                <a:solidFill>
                  <a:schemeClr val="tx1"/>
                </a:solidFill>
                <a:latin typeface="+mj-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ts val="0"/>
              </a:spcBef>
              <a:spcAft>
                <a:spcPct val="0"/>
              </a:spcAft>
              <a:buClrTx/>
              <a:buSzTx/>
              <a:buFontTx/>
              <a:buNone/>
              <a:defRPr/>
            </a:pPr>
            <a:r>
              <a:rPr kumimoji="0" lang="en-US" sz="2800" i="0" u="none" strike="noStrike" kern="1200" cap="none" spc="0" normalizeH="0" baseline="0"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rPr>
              <a:t>2. </a:t>
            </a:r>
            <a:r>
              <a:rPr lang="zh-CN" altLang="zh-CN" sz="2800" noProof="0" dirty="0">
                <a:ln>
                  <a:noFill/>
                </a:ln>
                <a:effectLst/>
                <a:uLnTx/>
                <a:uFillTx/>
                <a:latin typeface="Times New Roman" panose="02020603050405020304" charset="0"/>
                <a:ea typeface="楷体" panose="02010609060101010101" charset="-122"/>
                <a:cs typeface="Times New Roman" panose="02020603050405020304" charset="0"/>
                <a:sym typeface="+mn-ea"/>
              </a:rPr>
              <a:t>能解释一些有关动能、重力势能、弹性势能之间相互转化的简单物理现象。</a:t>
            </a:r>
            <a:endParaRPr kumimoji="0" lang="zh-CN" altLang="en-US" sz="2800" i="0" u="none" strike="noStrike" kern="1200" cap="none" spc="0" normalizeH="0" baseline="0" noProof="0" dirty="0">
              <a:ln>
                <a:noFill/>
              </a:ln>
              <a:effectLst/>
              <a:uLnTx/>
              <a:uFillTx/>
              <a:latin typeface="Times New Roman" panose="02020603050405020304" charset="0"/>
              <a:ea typeface="楷体" panose="02010609060101010101" charset="-122"/>
              <a:cs typeface="Times New Roman" panose="02020603050405020304" charset="0"/>
              <a:sym typeface="+mn-ea"/>
            </a:endParaRPr>
          </a:p>
        </p:txBody>
      </p:sp>
      <p:grpSp>
        <p:nvGrpSpPr>
          <p:cNvPr id="15" name="组合 14"/>
          <p:cNvGrpSpPr/>
          <p:nvPr/>
        </p:nvGrpSpPr>
        <p:grpSpPr>
          <a:xfrm>
            <a:off x="678815" y="630370"/>
            <a:ext cx="8214995" cy="3888105"/>
            <a:chOff x="987" y="819"/>
            <a:chExt cx="12937" cy="6123"/>
          </a:xfrm>
        </p:grpSpPr>
        <p:cxnSp>
          <p:nvCxnSpPr>
            <p:cNvPr id="16" name="直接连接符 15"/>
            <p:cNvCxnSpPr/>
            <p:nvPr/>
          </p:nvCxnSpPr>
          <p:spPr>
            <a:xfrm flipV="1">
              <a:off x="987" y="6916"/>
              <a:ext cx="12104" cy="26"/>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3027" y="4042"/>
              <a:ext cx="0" cy="2874"/>
            </a:xfrm>
            <a:prstGeom prst="line">
              <a:avLst/>
            </a:prstGeom>
            <a:ln w="57150">
              <a:solidFill>
                <a:srgbClr val="0B5FD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2993" y="4057"/>
              <a:ext cx="912" cy="7"/>
            </a:xfrm>
            <a:prstGeom prst="line">
              <a:avLst/>
            </a:prstGeom>
            <a:ln w="57150">
              <a:solidFill>
                <a:srgbClr val="0B5FD1"/>
              </a:solidFill>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flipH="1" flipV="1">
              <a:off x="13924" y="819"/>
              <a:ext cx="0" cy="3291"/>
            </a:xfrm>
            <a:prstGeom prst="straightConnector1">
              <a:avLst/>
            </a:prstGeom>
            <a:ln w="57150">
              <a:solidFill>
                <a:srgbClr val="0B5FD1"/>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upRight)">
                                      <p:cBhvr>
                                        <p:cTn id="7" dur="500"/>
                                        <p:tgtEl>
                                          <p:spTgt spid="15"/>
                                        </p:tgtEl>
                                      </p:cBhvr>
                                    </p:animEffect>
                                  </p:childTnLst>
                                </p:cTn>
                              </p:par>
                            </p:childTnLst>
                          </p:cTn>
                        </p:par>
                        <p:par>
                          <p:cTn id="8" fill="hold">
                            <p:stCondLst>
                              <p:cond delay="500"/>
                            </p:stCondLst>
                            <p:childTnLst>
                              <p:par>
                                <p:cTn id="9" presetID="26"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80">
                                          <p:stCondLst>
                                            <p:cond delay="0"/>
                                          </p:stCondLst>
                                        </p:cTn>
                                        <p:tgtEl>
                                          <p:spTgt spid="8"/>
                                        </p:tgtEl>
                                      </p:cBhvr>
                                    </p:animEffect>
                                    <p:anim calcmode="lin" valueType="num">
                                      <p:cBhvr>
                                        <p:cTn id="12"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7" dur="26">
                                          <p:stCondLst>
                                            <p:cond delay="650"/>
                                          </p:stCondLst>
                                        </p:cTn>
                                        <p:tgtEl>
                                          <p:spTgt spid="8"/>
                                        </p:tgtEl>
                                      </p:cBhvr>
                                      <p:to x="100000" y="60000"/>
                                    </p:animScale>
                                    <p:animScale>
                                      <p:cBhvr>
                                        <p:cTn id="18" dur="166" decel="50000">
                                          <p:stCondLst>
                                            <p:cond delay="676"/>
                                          </p:stCondLst>
                                        </p:cTn>
                                        <p:tgtEl>
                                          <p:spTgt spid="8"/>
                                        </p:tgtEl>
                                      </p:cBhvr>
                                      <p:to x="100000" y="100000"/>
                                    </p:animScale>
                                    <p:animScale>
                                      <p:cBhvr>
                                        <p:cTn id="19" dur="26">
                                          <p:stCondLst>
                                            <p:cond delay="1312"/>
                                          </p:stCondLst>
                                        </p:cTn>
                                        <p:tgtEl>
                                          <p:spTgt spid="8"/>
                                        </p:tgtEl>
                                      </p:cBhvr>
                                      <p:to x="100000" y="80000"/>
                                    </p:animScale>
                                    <p:animScale>
                                      <p:cBhvr>
                                        <p:cTn id="20" dur="166" decel="50000">
                                          <p:stCondLst>
                                            <p:cond delay="1338"/>
                                          </p:stCondLst>
                                        </p:cTn>
                                        <p:tgtEl>
                                          <p:spTgt spid="8"/>
                                        </p:tgtEl>
                                      </p:cBhvr>
                                      <p:to x="100000" y="100000"/>
                                    </p:animScale>
                                    <p:animScale>
                                      <p:cBhvr>
                                        <p:cTn id="21" dur="26">
                                          <p:stCondLst>
                                            <p:cond delay="1642"/>
                                          </p:stCondLst>
                                        </p:cTn>
                                        <p:tgtEl>
                                          <p:spTgt spid="8"/>
                                        </p:tgtEl>
                                      </p:cBhvr>
                                      <p:to x="100000" y="90000"/>
                                    </p:animScale>
                                    <p:animScale>
                                      <p:cBhvr>
                                        <p:cTn id="22" dur="166" decel="50000">
                                          <p:stCondLst>
                                            <p:cond delay="1668"/>
                                          </p:stCondLst>
                                        </p:cTn>
                                        <p:tgtEl>
                                          <p:spTgt spid="8"/>
                                        </p:tgtEl>
                                      </p:cBhvr>
                                      <p:to x="100000" y="100000"/>
                                    </p:animScale>
                                    <p:animScale>
                                      <p:cBhvr>
                                        <p:cTn id="23" dur="26">
                                          <p:stCondLst>
                                            <p:cond delay="1808"/>
                                          </p:stCondLst>
                                        </p:cTn>
                                        <p:tgtEl>
                                          <p:spTgt spid="8"/>
                                        </p:tgtEl>
                                      </p:cBhvr>
                                      <p:to x="100000" y="95000"/>
                                    </p:animScale>
                                    <p:animScale>
                                      <p:cBhvr>
                                        <p:cTn id="24" dur="166" decel="50000">
                                          <p:stCondLst>
                                            <p:cond delay="1834"/>
                                          </p:stCondLst>
                                        </p:cTn>
                                        <p:tgtEl>
                                          <p:spTgt spid="8"/>
                                        </p:tgtEl>
                                      </p:cBhvr>
                                      <p:to x="100000" y="100000"/>
                                    </p:animScale>
                                  </p:childTnLst>
                                </p:cTn>
                              </p:par>
                            </p:childTnLst>
                          </p:cTn>
                        </p:par>
                      </p:childTnLst>
                    </p:cTn>
                  </p:par>
                  <p:par>
                    <p:cTn id="25" fill="hold">
                      <p:stCondLst>
                        <p:cond delay="indefinite"/>
                      </p:stCondLst>
                      <p:childTnLst>
                        <p:par>
                          <p:cTn id="26" fill="hold">
                            <p:stCondLst>
                              <p:cond delay="0"/>
                            </p:stCondLst>
                            <p:childTnLst>
                              <p:par>
                                <p:cTn id="27" presetID="26"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down)">
                                      <p:cBhvr>
                                        <p:cTn id="29" dur="580">
                                          <p:stCondLst>
                                            <p:cond delay="0"/>
                                          </p:stCondLst>
                                        </p:cTn>
                                        <p:tgtEl>
                                          <p:spTgt spid="27"/>
                                        </p:tgtEl>
                                      </p:cBhvr>
                                    </p:animEffect>
                                    <p:anim calcmode="lin" valueType="num">
                                      <p:cBhvr>
                                        <p:cTn id="30"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35" dur="26">
                                          <p:stCondLst>
                                            <p:cond delay="650"/>
                                          </p:stCondLst>
                                        </p:cTn>
                                        <p:tgtEl>
                                          <p:spTgt spid="27"/>
                                        </p:tgtEl>
                                      </p:cBhvr>
                                      <p:to x="100000" y="60000"/>
                                    </p:animScale>
                                    <p:animScale>
                                      <p:cBhvr>
                                        <p:cTn id="36" dur="166" decel="50000">
                                          <p:stCondLst>
                                            <p:cond delay="676"/>
                                          </p:stCondLst>
                                        </p:cTn>
                                        <p:tgtEl>
                                          <p:spTgt spid="27"/>
                                        </p:tgtEl>
                                      </p:cBhvr>
                                      <p:to x="100000" y="100000"/>
                                    </p:animScale>
                                    <p:animScale>
                                      <p:cBhvr>
                                        <p:cTn id="37" dur="26">
                                          <p:stCondLst>
                                            <p:cond delay="1312"/>
                                          </p:stCondLst>
                                        </p:cTn>
                                        <p:tgtEl>
                                          <p:spTgt spid="27"/>
                                        </p:tgtEl>
                                      </p:cBhvr>
                                      <p:to x="100000" y="80000"/>
                                    </p:animScale>
                                    <p:animScale>
                                      <p:cBhvr>
                                        <p:cTn id="38" dur="166" decel="50000">
                                          <p:stCondLst>
                                            <p:cond delay="1338"/>
                                          </p:stCondLst>
                                        </p:cTn>
                                        <p:tgtEl>
                                          <p:spTgt spid="27"/>
                                        </p:tgtEl>
                                      </p:cBhvr>
                                      <p:to x="100000" y="100000"/>
                                    </p:animScale>
                                    <p:animScale>
                                      <p:cBhvr>
                                        <p:cTn id="39" dur="26">
                                          <p:stCondLst>
                                            <p:cond delay="1642"/>
                                          </p:stCondLst>
                                        </p:cTn>
                                        <p:tgtEl>
                                          <p:spTgt spid="27"/>
                                        </p:tgtEl>
                                      </p:cBhvr>
                                      <p:to x="100000" y="90000"/>
                                    </p:animScale>
                                    <p:animScale>
                                      <p:cBhvr>
                                        <p:cTn id="40" dur="166" decel="50000">
                                          <p:stCondLst>
                                            <p:cond delay="1668"/>
                                          </p:stCondLst>
                                        </p:cTn>
                                        <p:tgtEl>
                                          <p:spTgt spid="27"/>
                                        </p:tgtEl>
                                      </p:cBhvr>
                                      <p:to x="100000" y="100000"/>
                                    </p:animScale>
                                    <p:animScale>
                                      <p:cBhvr>
                                        <p:cTn id="41" dur="26">
                                          <p:stCondLst>
                                            <p:cond delay="1808"/>
                                          </p:stCondLst>
                                        </p:cTn>
                                        <p:tgtEl>
                                          <p:spTgt spid="27"/>
                                        </p:tgtEl>
                                      </p:cBhvr>
                                      <p:to x="100000" y="95000"/>
                                    </p:animScale>
                                    <p:animScale>
                                      <p:cBhvr>
                                        <p:cTn id="42" dur="166" decel="50000">
                                          <p:stCondLst>
                                            <p:cond delay="1834"/>
                                          </p:stCondLst>
                                        </p:cTn>
                                        <p:tgtEl>
                                          <p:spTgt spid="2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7"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68600" y="563880"/>
            <a:ext cx="3252470" cy="463550"/>
            <a:chOff x="4360" y="888"/>
            <a:chExt cx="5122" cy="730"/>
          </a:xfrm>
        </p:grpSpPr>
        <p:grpSp>
          <p:nvGrpSpPr>
            <p:cNvPr id="8200" name="组合 18"/>
            <p:cNvGrpSpPr/>
            <p:nvPr/>
          </p:nvGrpSpPr>
          <p:grpSpPr bwMode="auto">
            <a:xfrm>
              <a:off x="4360" y="946"/>
              <a:ext cx="2343" cy="672"/>
              <a:chOff x="2004695" y="686607"/>
              <a:chExt cx="1983740" cy="570436"/>
            </a:xfrm>
          </p:grpSpPr>
          <p:sp>
            <p:nvSpPr>
              <p:cNvPr id="21" name="圆角矩形 20"/>
              <p:cNvSpPr/>
              <p:nvPr/>
            </p:nvSpPr>
            <p:spPr>
              <a:xfrm>
                <a:off x="2005542" y="686607"/>
                <a:ext cx="1893147" cy="555157"/>
              </a:xfrm>
              <a:prstGeom prst="roundRect">
                <a:avLst/>
              </a:prstGeom>
              <a:solidFill>
                <a:srgbClr val="F07474">
                  <a:lumMod val="75000"/>
                </a:srgbClr>
              </a:solidFill>
              <a:ln w="25400" cap="flat" cmpd="sng" algn="ctr">
                <a:noFill/>
                <a:prstDash val="solid"/>
              </a:ln>
              <a:effectLst/>
            </p:spPr>
            <p:txBody>
              <a:bodyPr anchor="ctr"/>
              <a:lstStyle/>
              <a:p>
                <a:pPr algn="ctr" eaLnBrk="0" fontAlgn="auto" hangingPunct="0">
                  <a:spcBef>
                    <a:spcPts val="0"/>
                  </a:spcBef>
                  <a:spcAft>
                    <a:spcPts val="0"/>
                  </a:spcAft>
                  <a:defRPr/>
                </a:pPr>
                <a:endParaRPr kumimoji="1" lang="zh-CN" altLang="en-US" sz="100"/>
              </a:p>
            </p:txBody>
          </p:sp>
          <p:sp>
            <p:nvSpPr>
              <p:cNvPr id="30737" name="矩形 1"/>
              <p:cNvSpPr>
                <a:spLocks noChangeArrowheads="1"/>
              </p:cNvSpPr>
              <p:nvPr/>
            </p:nvSpPr>
            <p:spPr bwMode="auto">
              <a:xfrm>
                <a:off x="2004695" y="740934"/>
                <a:ext cx="1983740" cy="516109"/>
              </a:xfrm>
              <a:prstGeom prst="rect">
                <a:avLst/>
              </a:prstGeom>
              <a:noFill/>
              <a:ln w="9525">
                <a:noFill/>
                <a:miter lim="800000"/>
              </a:ln>
            </p:spPr>
            <p:txBody>
              <a:bodyPr wrap="square">
                <a:spAutoFit/>
              </a:bodyPr>
              <a:lstStyle/>
              <a:p>
                <a:pPr algn="ctr">
                  <a:lnSpc>
                    <a:spcPct val="80000"/>
                  </a:lnSpc>
                </a:pPr>
                <a:r>
                  <a:rPr lang="zh-CN" altLang="en-US" sz="2400" dirty="0">
                    <a:solidFill>
                      <a:sysClr val="window" lastClr="FFFFFF"/>
                    </a:solidFill>
                    <a:latin typeface="Times New Roman" panose="02020603050405020304" charset="0"/>
                    <a:ea typeface="黑体" panose="02010600030101010101" pitchFamily="49" charset="-122"/>
                  </a:rPr>
                  <a:t>知识点 </a:t>
                </a:r>
                <a:r>
                  <a:rPr lang="en-US" altLang="zh-CN" sz="2400" b="1" dirty="0">
                    <a:solidFill>
                      <a:sysClr val="window" lastClr="FFFFFF"/>
                    </a:solidFill>
                    <a:latin typeface="Times New Roman" panose="02020603050405020304" charset="0"/>
                    <a:ea typeface="黑体" panose="02010600030101010101" pitchFamily="49" charset="-122"/>
                  </a:rPr>
                  <a:t>1</a:t>
                </a:r>
                <a:endParaRPr lang="zh-CN" altLang="en-US" sz="2400" b="1" dirty="0">
                  <a:solidFill>
                    <a:sysClr val="window" lastClr="FFFFFF"/>
                  </a:solidFill>
                  <a:latin typeface="Times New Roman" panose="02020603050405020304" charset="0"/>
                  <a:ea typeface="黑体" panose="02010600030101010101" pitchFamily="49" charset="-122"/>
                </a:endParaRPr>
              </a:p>
            </p:txBody>
          </p:sp>
        </p:grpSp>
        <p:sp>
          <p:nvSpPr>
            <p:cNvPr id="22" name="矩形 4"/>
            <p:cNvSpPr>
              <a:spLocks noChangeArrowheads="1"/>
            </p:cNvSpPr>
            <p:nvPr/>
          </p:nvSpPr>
          <p:spPr bwMode="auto">
            <a:xfrm>
              <a:off x="7026" y="888"/>
              <a:ext cx="2456" cy="725"/>
            </a:xfrm>
            <a:prstGeom prst="rect">
              <a:avLst/>
            </a:prstGeom>
            <a:noFill/>
            <a:ln w="9525">
              <a:noFill/>
              <a:miter lim="800000"/>
            </a:ln>
          </p:spPr>
          <p:txBody>
            <a:bodyPr wrap="square">
              <a:spAutoFit/>
            </a:bodyPr>
            <a:lstStyle/>
            <a:p>
              <a:pPr>
                <a:defRPr/>
              </a:pPr>
              <a:r>
                <a:rPr lang="zh-CN" altLang="en-US" sz="2400" b="1" dirty="0">
                  <a:latin typeface="Times New Roman" panose="02020603050405020304" charset="0"/>
                  <a:ea typeface="黑体" panose="02010600030101010101" pitchFamily="49" charset="-122"/>
                </a:rPr>
                <a:t>机  械  能</a:t>
              </a:r>
            </a:p>
          </p:txBody>
        </p:sp>
      </p:grpSp>
      <p:sp>
        <p:nvSpPr>
          <p:cNvPr id="5" name="文本框 4"/>
          <p:cNvSpPr txBox="1"/>
          <p:nvPr/>
        </p:nvSpPr>
        <p:spPr>
          <a:xfrm>
            <a:off x="4080449" y="1145814"/>
            <a:ext cx="4859020" cy="884858"/>
          </a:xfrm>
          <a:prstGeom prst="rect">
            <a:avLst/>
          </a:prstGeom>
          <a:noFill/>
        </p:spPr>
        <p:txBody>
          <a:bodyPr wrap="square" rtlCol="0">
            <a:spAutoFit/>
          </a:bodyPr>
          <a:lstStyle/>
          <a:p>
            <a:pPr fontAlgn="auto">
              <a:lnSpc>
                <a:spcPts val="3280"/>
              </a:lnSpc>
            </a:pPr>
            <a:r>
              <a:rPr lang="zh-CN" altLang="en-US" sz="2400" b="1" dirty="0">
                <a:latin typeface="宋体" panose="02010600030101010101" pitchFamily="2" charset="-122"/>
                <a:ea typeface="宋体" panose="02010600030101010101" pitchFamily="2" charset="-122"/>
              </a:rPr>
              <a:t>    动能、重力势能和弹性势能统称为</a:t>
            </a:r>
            <a:r>
              <a:rPr lang="zh-CN" altLang="en-US" sz="2400" b="1" dirty="0">
                <a:solidFill>
                  <a:srgbClr val="FF0000"/>
                </a:solidFill>
                <a:latin typeface="宋体" panose="02010600030101010101" pitchFamily="2" charset="-122"/>
                <a:ea typeface="宋体" panose="02010600030101010101" pitchFamily="2" charset="-122"/>
              </a:rPr>
              <a:t>机械能</a:t>
            </a:r>
            <a:r>
              <a:rPr lang="zh-CN" altLang="en-US" sz="2400" b="1" dirty="0">
                <a:latin typeface="宋体" panose="02010600030101010101" pitchFamily="2" charset="-122"/>
                <a:ea typeface="宋体" panose="02010600030101010101" pitchFamily="2" charset="-122"/>
              </a:rPr>
              <a:t>。</a:t>
            </a:r>
          </a:p>
        </p:txBody>
      </p:sp>
      <p:sp>
        <p:nvSpPr>
          <p:cNvPr id="6" name="文本框 5"/>
          <p:cNvSpPr txBox="1"/>
          <p:nvPr/>
        </p:nvSpPr>
        <p:spPr>
          <a:xfrm>
            <a:off x="4079875" y="2001831"/>
            <a:ext cx="4947920" cy="2194560"/>
          </a:xfrm>
          <a:prstGeom prst="rect">
            <a:avLst/>
          </a:prstGeom>
          <a:noFill/>
        </p:spPr>
        <p:txBody>
          <a:bodyPr wrap="square" rtlCol="0">
            <a:spAutoFit/>
          </a:bodyPr>
          <a:lstStyle/>
          <a:p>
            <a:pPr fontAlgn="auto">
              <a:lnSpc>
                <a:spcPts val="3280"/>
              </a:lnSpc>
            </a:pPr>
            <a:r>
              <a:rPr lang="zh-CN" altLang="en-US" sz="2400" b="1" dirty="0">
                <a:latin typeface="宋体" panose="02010600030101010101" pitchFamily="2" charset="-122"/>
                <a:ea typeface="宋体" panose="02010600030101010101" pitchFamily="2" charset="-122"/>
              </a:rPr>
              <a:t>    一个物体可以</a:t>
            </a:r>
            <a:r>
              <a:rPr lang="zh-CN" altLang="en-US" sz="2400" b="1" dirty="0">
                <a:solidFill>
                  <a:srgbClr val="FF0000"/>
                </a:solidFill>
                <a:latin typeface="宋体" panose="02010600030101010101" pitchFamily="2" charset="-122"/>
                <a:ea typeface="宋体" panose="02010600030101010101" pitchFamily="2" charset="-122"/>
              </a:rPr>
              <a:t>既有动能，又有势能</a:t>
            </a:r>
            <a:r>
              <a:rPr lang="zh-CN" altLang="en-US" sz="2400" b="1" dirty="0">
                <a:latin typeface="宋体" panose="02010600030101010101" pitchFamily="2" charset="-122"/>
                <a:ea typeface="宋体" panose="02010600030101010101" pitchFamily="2" charset="-122"/>
              </a:rPr>
              <a:t>，如飞行中的飞机因为它在运动而具有动能，又因为它处于高空而具有重力势能，把这</a:t>
            </a:r>
            <a:r>
              <a:rPr lang="zh-CN" altLang="en-US" sz="2400" b="1" dirty="0">
                <a:solidFill>
                  <a:srgbClr val="FF0000"/>
                </a:solidFill>
                <a:latin typeface="宋体" panose="02010600030101010101" pitchFamily="2" charset="-122"/>
                <a:ea typeface="宋体" panose="02010600030101010101" pitchFamily="2" charset="-122"/>
              </a:rPr>
              <a:t>两种能量加在一起</a:t>
            </a:r>
            <a:r>
              <a:rPr lang="zh-CN" altLang="en-US" sz="2400" b="1" dirty="0">
                <a:latin typeface="宋体" panose="02010600030101010101" pitchFamily="2" charset="-122"/>
                <a:ea typeface="宋体" panose="02010600030101010101" pitchFamily="2" charset="-122"/>
              </a:rPr>
              <a:t>，就是它的总机械能。</a:t>
            </a:r>
          </a:p>
        </p:txBody>
      </p:sp>
      <p:grpSp>
        <p:nvGrpSpPr>
          <p:cNvPr id="8" name="组合 7"/>
          <p:cNvGrpSpPr/>
          <p:nvPr/>
        </p:nvGrpSpPr>
        <p:grpSpPr>
          <a:xfrm>
            <a:off x="251399" y="1282472"/>
            <a:ext cx="3829050" cy="3199765"/>
            <a:chOff x="360" y="1826"/>
            <a:chExt cx="6666" cy="5619"/>
          </a:xfrm>
        </p:grpSpPr>
        <p:pic>
          <p:nvPicPr>
            <p:cNvPr id="4" name="图片 3" descr="u=2848721037,766873716&amp;fm=72"/>
            <p:cNvPicPr>
              <a:picLocks noChangeAspect="1"/>
            </p:cNvPicPr>
            <p:nvPr/>
          </p:nvPicPr>
          <p:blipFill>
            <a:blip r:embed="rId2"/>
            <a:stretch>
              <a:fillRect/>
            </a:stretch>
          </p:blipFill>
          <p:spPr>
            <a:xfrm>
              <a:off x="360" y="1826"/>
              <a:ext cx="6490" cy="5500"/>
            </a:xfrm>
            <a:prstGeom prst="rect">
              <a:avLst/>
            </a:prstGeom>
          </p:spPr>
        </p:pic>
        <p:sp>
          <p:nvSpPr>
            <p:cNvPr id="7" name="文本框 6"/>
            <p:cNvSpPr txBox="1"/>
            <p:nvPr/>
          </p:nvSpPr>
          <p:spPr>
            <a:xfrm>
              <a:off x="360" y="6429"/>
              <a:ext cx="6667" cy="1016"/>
            </a:xfrm>
            <a:prstGeom prst="rect">
              <a:avLst/>
            </a:prstGeom>
            <a:solidFill>
              <a:schemeClr val="bg1"/>
            </a:solidFill>
          </p:spPr>
          <p:txBody>
            <a:bodyPr wrap="square" rtlCol="0">
              <a:spAutoFit/>
            </a:bodyPr>
            <a:lstStyle/>
            <a:p>
              <a:endParaRPr lang="zh-CN" altLang="en-US" sz="3600" b="1"/>
            </a:p>
          </p:txBody>
        </p:sp>
      </p:grpSp>
      <p:sp>
        <p:nvSpPr>
          <p:cNvPr id="9" name="文本框 8"/>
          <p:cNvSpPr txBox="1"/>
          <p:nvPr/>
        </p:nvSpPr>
        <p:spPr>
          <a:xfrm>
            <a:off x="367030" y="4109064"/>
            <a:ext cx="8776970" cy="932180"/>
          </a:xfrm>
          <a:prstGeom prst="rect">
            <a:avLst/>
          </a:prstGeom>
          <a:solidFill>
            <a:schemeClr val="bg1"/>
          </a:solidFill>
        </p:spPr>
        <p:txBody>
          <a:bodyPr wrap="square" rtlCol="0" anchor="t">
            <a:spAutoFit/>
          </a:bodyPr>
          <a:lstStyle/>
          <a:p>
            <a:pPr fontAlgn="auto">
              <a:lnSpc>
                <a:spcPts val="3280"/>
              </a:lnSpc>
            </a:pP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一个空中飞行的物体具有80J的机械能，若它的重力势能为50J，则它的动能为</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________</a:t>
            </a: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J；</a:t>
            </a:r>
          </a:p>
        </p:txBody>
      </p:sp>
      <p:sp>
        <p:nvSpPr>
          <p:cNvPr id="10" name="文本框 9"/>
          <p:cNvSpPr txBox="1"/>
          <p:nvPr/>
        </p:nvSpPr>
        <p:spPr>
          <a:xfrm>
            <a:off x="2685415" y="4517688"/>
            <a:ext cx="793750" cy="511810"/>
          </a:xfrm>
          <a:prstGeom prst="rect">
            <a:avLst/>
          </a:prstGeom>
          <a:noFill/>
        </p:spPr>
        <p:txBody>
          <a:bodyPr wrap="square" rtlCol="0" anchor="t">
            <a:spAutoFit/>
          </a:bodyPr>
          <a:lstStyle/>
          <a:p>
            <a:pPr fontAlgn="auto">
              <a:lnSpc>
                <a:spcPts val="3280"/>
              </a:lnSpc>
            </a:pPr>
            <a:r>
              <a:rPr lang="zh-CN" altLang="en-US"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30</a:t>
            </a: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to="" calcmode="lin" valueType="num">
                                      <p:cBhvr>
                                        <p:cTn id="12" dur="1" fill="hold"/>
                                        <p:tgtEl>
                                          <p:spTgt spid="6">
                                            <p:txEl>
                                              <p:pRg st="0" end="0"/>
                                            </p:txEl>
                                          </p:spTgt>
                                        </p:tgtEl>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cBhvr>
                                    </p:anim>
                                  </p:childTnLst>
                                </p:cTn>
                              </p:par>
                            </p:childTnLst>
                          </p:cTn>
                        </p:par>
                      </p:childTnLst>
                    </p:cTn>
                  </p:par>
                  <p:par>
                    <p:cTn id="16" fill="hold">
                      <p:stCondLst>
                        <p:cond delay="indefinite"/>
                      </p:stCondLst>
                      <p:childTnLst>
                        <p:par>
                          <p:cTn id="17" fill="hold">
                            <p:stCondLst>
                              <p:cond delay="0"/>
                            </p:stCondLst>
                            <p:childTnLst>
                              <p:par>
                                <p:cTn id="18" presetID="24"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to="" calcmode="lin" valueType="num">
                                      <p:cBhvr>
                                        <p:cTn id="20" dur="1" fill="hold"/>
                                        <p:tgtEl>
                                          <p:spTgt spid="9"/>
                                        </p:tgtEl>
                                      </p:cBhvr>
                                    </p:anim>
                                  </p:childTnLst>
                                </p:cTn>
                              </p:par>
                            </p:childTnLst>
                          </p:cTn>
                        </p:par>
                      </p:childTnLst>
                    </p:cTn>
                  </p:par>
                  <p:par>
                    <p:cTn id="21" fill="hold">
                      <p:stCondLst>
                        <p:cond delay="indefinite"/>
                      </p:stCondLst>
                      <p:childTnLst>
                        <p:par>
                          <p:cTn id="22" fill="hold">
                            <p:stCondLst>
                              <p:cond delay="0"/>
                            </p:stCondLst>
                            <p:childTnLst>
                              <p:par>
                                <p:cTn id="23" presetID="24"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to="" calcmode="lin" valueType="num">
                                      <p:cBhvr>
                                        <p:cTn id="25" dur="1" fill="hold"/>
                                        <p:tgtEl>
                                          <p:spTgt spid="1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6" grpId="0" build="allAtOnce" bldLvl="0"/>
      <p:bldP spid="9" grpId="0" animBg="1"/>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t01873c738a513cb0c7"/>
          <p:cNvPicPr>
            <a:picLocks noChangeAspect="1"/>
          </p:cNvPicPr>
          <p:nvPr/>
        </p:nvPicPr>
        <p:blipFill>
          <a:blip r:embed="rId2"/>
          <a:stretch>
            <a:fillRect/>
          </a:stretch>
        </p:blipFill>
        <p:spPr>
          <a:xfrm>
            <a:off x="4915535" y="1175385"/>
            <a:ext cx="4048125" cy="1866900"/>
          </a:xfrm>
          <a:prstGeom prst="rect">
            <a:avLst/>
          </a:pr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4028" y="3090632"/>
            <a:ext cx="2293812" cy="1693892"/>
          </a:xfrm>
          <a:prstGeom prst="rect">
            <a:avLst/>
          </a:prstGeom>
        </p:spPr>
      </p:pic>
      <p:sp>
        <p:nvSpPr>
          <p:cNvPr id="14" name="文本框 13"/>
          <p:cNvSpPr txBox="1"/>
          <p:nvPr/>
        </p:nvSpPr>
        <p:spPr>
          <a:xfrm>
            <a:off x="2712085" y="1293444"/>
            <a:ext cx="1885082" cy="1323439"/>
          </a:xfrm>
          <a:prstGeom prst="rect">
            <a:avLst/>
          </a:prstGeom>
          <a:solidFill>
            <a:schemeClr val="bg1"/>
          </a:solidFill>
        </p:spPr>
        <p:txBody>
          <a:bodyPr wrap="square" rtlCol="0">
            <a:spAutoFit/>
          </a:bodyPr>
          <a:lstStyle/>
          <a:p>
            <a:pPr algn="ctr"/>
            <a:r>
              <a:rPr lang="zh-CN" altLang="en-US" sz="2000" b="1" dirty="0">
                <a:latin typeface="宋体" panose="02010600030101010101" pitchFamily="2" charset="-122"/>
                <a:ea typeface="宋体" panose="02010600030101010101" pitchFamily="2" charset="-122"/>
              </a:rPr>
              <a:t>物体从高处下落，物体的</a:t>
            </a:r>
            <a:r>
              <a:rPr lang="zh-CN" altLang="en-US" sz="2000" b="1" dirty="0">
                <a:solidFill>
                  <a:srgbClr val="FF0000"/>
                </a:solidFill>
                <a:latin typeface="宋体" panose="02010600030101010101" pitchFamily="2" charset="-122"/>
                <a:ea typeface="宋体" panose="02010600030101010101" pitchFamily="2" charset="-122"/>
              </a:rPr>
              <a:t>重力势能</a:t>
            </a:r>
            <a:r>
              <a:rPr lang="zh-CN" altLang="en-US" sz="2000" b="1" dirty="0">
                <a:latin typeface="宋体" panose="02010600030101010101" pitchFamily="2" charset="-122"/>
                <a:ea typeface="宋体" panose="02010600030101010101" pitchFamily="2" charset="-122"/>
              </a:rPr>
              <a:t>转化为</a:t>
            </a:r>
            <a:r>
              <a:rPr lang="zh-CN" altLang="en-US" sz="2000" b="1" dirty="0">
                <a:solidFill>
                  <a:srgbClr val="FF0000"/>
                </a:solidFill>
                <a:latin typeface="宋体" panose="02010600030101010101" pitchFamily="2" charset="-122"/>
                <a:ea typeface="宋体" panose="02010600030101010101" pitchFamily="2" charset="-122"/>
              </a:rPr>
              <a:t>动能。</a:t>
            </a:r>
          </a:p>
        </p:txBody>
      </p:sp>
      <p:sp>
        <p:nvSpPr>
          <p:cNvPr id="15" name="文本框 14"/>
          <p:cNvSpPr txBox="1"/>
          <p:nvPr/>
        </p:nvSpPr>
        <p:spPr>
          <a:xfrm>
            <a:off x="2657840" y="3348692"/>
            <a:ext cx="1828568" cy="1015663"/>
          </a:xfrm>
          <a:prstGeom prst="rect">
            <a:avLst/>
          </a:prstGeom>
          <a:solidFill>
            <a:schemeClr val="bg1"/>
          </a:solidFill>
        </p:spPr>
        <p:txBody>
          <a:bodyPr wrap="square" rtlCol="0">
            <a:spAutoFit/>
          </a:bodyPr>
          <a:lstStyle/>
          <a:p>
            <a:pPr algn="ctr"/>
            <a:r>
              <a:rPr lang="zh-CN" altLang="en-US" sz="2000" b="1" dirty="0">
                <a:latin typeface="宋体" panose="02010600030101010101" pitchFamily="2" charset="-122"/>
                <a:ea typeface="宋体" panose="02010600030101010101" pitchFamily="2" charset="-122"/>
              </a:rPr>
              <a:t>弯弓射箭，</a:t>
            </a:r>
            <a:r>
              <a:rPr lang="zh-CN" altLang="en-US" sz="2000" b="1" dirty="0">
                <a:solidFill>
                  <a:srgbClr val="FF0000"/>
                </a:solidFill>
                <a:latin typeface="宋体" panose="02010600030101010101" pitchFamily="2" charset="-122"/>
                <a:ea typeface="宋体" panose="02010600030101010101" pitchFamily="2" charset="-122"/>
              </a:rPr>
              <a:t>弓的弹性势能</a:t>
            </a:r>
            <a:r>
              <a:rPr lang="zh-CN" altLang="en-US" sz="2000" b="1" dirty="0">
                <a:latin typeface="宋体" panose="02010600030101010101" pitchFamily="2" charset="-122"/>
                <a:ea typeface="宋体" panose="02010600030101010101" pitchFamily="2" charset="-122"/>
              </a:rPr>
              <a:t>转化为</a:t>
            </a:r>
            <a:r>
              <a:rPr lang="zh-CN" altLang="en-US" sz="2000" b="1" dirty="0">
                <a:solidFill>
                  <a:srgbClr val="FF0000"/>
                </a:solidFill>
                <a:latin typeface="宋体" panose="02010600030101010101" pitchFamily="2" charset="-122"/>
                <a:ea typeface="宋体" panose="02010600030101010101" pitchFamily="2" charset="-122"/>
              </a:rPr>
              <a:t>箭的动能。</a:t>
            </a:r>
          </a:p>
        </p:txBody>
      </p:sp>
      <p:sp>
        <p:nvSpPr>
          <p:cNvPr id="16" name="文本框 15"/>
          <p:cNvSpPr txBox="1"/>
          <p:nvPr/>
        </p:nvSpPr>
        <p:spPr>
          <a:xfrm>
            <a:off x="4915535" y="3042285"/>
            <a:ext cx="4121150" cy="1322070"/>
          </a:xfrm>
          <a:prstGeom prst="rect">
            <a:avLst/>
          </a:prstGeom>
          <a:solidFill>
            <a:schemeClr val="bg1"/>
          </a:solidFill>
        </p:spPr>
        <p:txBody>
          <a:bodyPr wrap="square" rtlCol="0">
            <a:spAutoFit/>
          </a:bodyPr>
          <a:lstStyle/>
          <a:p>
            <a:r>
              <a:rPr lang="zh-CN" altLang="en-US" sz="2000" b="1" dirty="0">
                <a:latin typeface="宋体" panose="02010600030101010101" pitchFamily="2" charset="-122"/>
                <a:ea typeface="宋体" panose="02010600030101010101" pitchFamily="2" charset="-122"/>
              </a:rPr>
              <a:t>蹦床运动员将要与蹦床接触时，具有一定的动能，与蹦床接触后，床面发生弹性形变，</a:t>
            </a:r>
            <a:r>
              <a:rPr lang="zh-CN" altLang="en-US" sz="2000" b="1" dirty="0">
                <a:solidFill>
                  <a:srgbClr val="FF0000"/>
                </a:solidFill>
                <a:latin typeface="宋体" panose="02010600030101010101" pitchFamily="2" charset="-122"/>
                <a:ea typeface="宋体" panose="02010600030101010101" pitchFamily="2" charset="-122"/>
              </a:rPr>
              <a:t>运动员的动能</a:t>
            </a:r>
            <a:r>
              <a:rPr lang="zh-CN" altLang="en-US" sz="2000" b="1" dirty="0">
                <a:latin typeface="宋体" panose="02010600030101010101" pitchFamily="2" charset="-122"/>
                <a:ea typeface="宋体" panose="02010600030101010101" pitchFamily="2" charset="-122"/>
              </a:rPr>
              <a:t>转化为</a:t>
            </a:r>
            <a:r>
              <a:rPr lang="zh-CN" altLang="en-US" sz="2000" b="1" dirty="0">
                <a:solidFill>
                  <a:srgbClr val="FF0000"/>
                </a:solidFill>
                <a:latin typeface="宋体" panose="02010600030101010101" pitchFamily="2" charset="-122"/>
                <a:ea typeface="宋体" panose="02010600030101010101" pitchFamily="2" charset="-122"/>
              </a:rPr>
              <a:t>蹦床的弹性势能</a:t>
            </a:r>
          </a:p>
        </p:txBody>
      </p:sp>
      <p:pic>
        <p:nvPicPr>
          <p:cNvPr id="18" name="图片 17" descr="01c00059dc79dca801204463d3f140"/>
          <p:cNvPicPr>
            <a:picLocks noChangeAspect="1"/>
          </p:cNvPicPr>
          <p:nvPr/>
        </p:nvPicPr>
        <p:blipFill>
          <a:blip r:embed="rId4"/>
          <a:stretch>
            <a:fillRect/>
          </a:stretch>
        </p:blipFill>
        <p:spPr>
          <a:xfrm>
            <a:off x="309784" y="1062048"/>
            <a:ext cx="2402301" cy="1786233"/>
          </a:xfrm>
          <a:prstGeom prst="rect">
            <a:avLst/>
          </a:prstGeom>
        </p:spPr>
      </p:pic>
      <p:sp>
        <p:nvSpPr>
          <p:cNvPr id="46092" name="矩形 46091"/>
          <p:cNvSpPr/>
          <p:nvPr/>
        </p:nvSpPr>
        <p:spPr>
          <a:xfrm>
            <a:off x="4205657" y="4441624"/>
            <a:ext cx="4281757" cy="685800"/>
          </a:xfrm>
          <a:prstGeom prst="rect">
            <a:avLst/>
          </a:prstGeom>
        </p:spPr>
        <p:txBody>
          <a:bodyPr wrap="none" fromWordArt="1">
            <a:normAutofit/>
          </a:bodyPr>
          <a:lstStyle/>
          <a:p>
            <a:r>
              <a:rPr lang="zh-CN" altLang="en-US" sz="2400" dirty="0">
                <a:solidFill>
                  <a:srgbClr val="0000FF"/>
                </a:solidFill>
                <a:latin typeface="黑体" panose="02010609060101010101" pitchFamily="49" charset="-122"/>
                <a:ea typeface="黑体" panose="02010609060101010101" pitchFamily="49" charset="-122"/>
              </a:rPr>
              <a:t>动能和势能可以相互转化。</a:t>
            </a:r>
          </a:p>
        </p:txBody>
      </p:sp>
      <p:grpSp>
        <p:nvGrpSpPr>
          <p:cNvPr id="19" name="组合 18"/>
          <p:cNvGrpSpPr/>
          <p:nvPr/>
        </p:nvGrpSpPr>
        <p:grpSpPr>
          <a:xfrm>
            <a:off x="2768600" y="563880"/>
            <a:ext cx="4161155" cy="463550"/>
            <a:chOff x="4360" y="888"/>
            <a:chExt cx="6553" cy="730"/>
          </a:xfrm>
        </p:grpSpPr>
        <p:grpSp>
          <p:nvGrpSpPr>
            <p:cNvPr id="8200" name="组合 18"/>
            <p:cNvGrpSpPr/>
            <p:nvPr/>
          </p:nvGrpSpPr>
          <p:grpSpPr bwMode="auto">
            <a:xfrm>
              <a:off x="4360" y="946"/>
              <a:ext cx="2343" cy="672"/>
              <a:chOff x="2004695" y="686607"/>
              <a:chExt cx="1983740" cy="570436"/>
            </a:xfrm>
          </p:grpSpPr>
          <p:sp>
            <p:nvSpPr>
              <p:cNvPr id="21" name="圆角矩形 20"/>
              <p:cNvSpPr/>
              <p:nvPr/>
            </p:nvSpPr>
            <p:spPr>
              <a:xfrm>
                <a:off x="2005542" y="686607"/>
                <a:ext cx="1893147" cy="555157"/>
              </a:xfrm>
              <a:prstGeom prst="roundRect">
                <a:avLst/>
              </a:prstGeom>
              <a:solidFill>
                <a:srgbClr val="F07474">
                  <a:lumMod val="75000"/>
                </a:srgbClr>
              </a:solidFill>
              <a:ln w="25400" cap="flat" cmpd="sng" algn="ctr">
                <a:noFill/>
                <a:prstDash val="solid"/>
              </a:ln>
              <a:effectLst/>
            </p:spPr>
            <p:txBody>
              <a:bodyPr anchor="ctr"/>
              <a:lstStyle/>
              <a:p>
                <a:pPr algn="ctr" eaLnBrk="0" fontAlgn="auto" hangingPunct="0">
                  <a:spcBef>
                    <a:spcPts val="0"/>
                  </a:spcBef>
                  <a:spcAft>
                    <a:spcPts val="0"/>
                  </a:spcAft>
                  <a:defRPr/>
                </a:pPr>
                <a:endParaRPr kumimoji="1" lang="zh-CN" altLang="en-US" sz="100"/>
              </a:p>
            </p:txBody>
          </p:sp>
          <p:sp>
            <p:nvSpPr>
              <p:cNvPr id="30737" name="矩形 1"/>
              <p:cNvSpPr>
                <a:spLocks noChangeArrowheads="1"/>
              </p:cNvSpPr>
              <p:nvPr/>
            </p:nvSpPr>
            <p:spPr bwMode="auto">
              <a:xfrm>
                <a:off x="2004695" y="740934"/>
                <a:ext cx="1983740" cy="516109"/>
              </a:xfrm>
              <a:prstGeom prst="rect">
                <a:avLst/>
              </a:prstGeom>
              <a:noFill/>
              <a:ln w="9525">
                <a:noFill/>
                <a:miter lim="800000"/>
              </a:ln>
            </p:spPr>
            <p:txBody>
              <a:bodyPr wrap="square">
                <a:spAutoFit/>
              </a:bodyPr>
              <a:lstStyle/>
              <a:p>
                <a:pPr algn="ctr">
                  <a:lnSpc>
                    <a:spcPct val="80000"/>
                  </a:lnSpc>
                </a:pPr>
                <a:r>
                  <a:rPr lang="zh-CN" altLang="en-US" sz="2400" dirty="0">
                    <a:solidFill>
                      <a:sysClr val="window" lastClr="FFFFFF"/>
                    </a:solidFill>
                    <a:latin typeface="Times New Roman" panose="02020603050405020304" charset="0"/>
                    <a:ea typeface="黑体" panose="02010600030101010101" pitchFamily="49" charset="-122"/>
                  </a:rPr>
                  <a:t>知识点 </a:t>
                </a:r>
                <a:r>
                  <a:rPr lang="en-US" sz="2400" b="1" dirty="0">
                    <a:solidFill>
                      <a:sysClr val="window" lastClr="FFFFFF"/>
                    </a:solidFill>
                    <a:latin typeface="Times New Roman" panose="02020603050405020304" charset="0"/>
                    <a:ea typeface="黑体" panose="02010600030101010101" pitchFamily="49" charset="-122"/>
                  </a:rPr>
                  <a:t>2</a:t>
                </a:r>
              </a:p>
            </p:txBody>
          </p:sp>
        </p:grpSp>
        <p:sp>
          <p:nvSpPr>
            <p:cNvPr id="22" name="矩形 4"/>
            <p:cNvSpPr>
              <a:spLocks noChangeArrowheads="1"/>
            </p:cNvSpPr>
            <p:nvPr/>
          </p:nvSpPr>
          <p:spPr bwMode="auto">
            <a:xfrm>
              <a:off x="7026" y="888"/>
              <a:ext cx="3887" cy="725"/>
            </a:xfrm>
            <a:prstGeom prst="rect">
              <a:avLst/>
            </a:prstGeom>
            <a:noFill/>
            <a:ln w="9525">
              <a:noFill/>
              <a:miter lim="800000"/>
            </a:ln>
          </p:spPr>
          <p:txBody>
            <a:bodyPr wrap="square">
              <a:spAutoFit/>
            </a:bodyPr>
            <a:lstStyle/>
            <a:p>
              <a:pPr>
                <a:defRPr/>
              </a:pPr>
              <a:r>
                <a:rPr lang="zh-CN" altLang="en-US" sz="2400" b="1" dirty="0">
                  <a:latin typeface="Times New Roman" panose="02020603050405020304" charset="0"/>
                  <a:ea typeface="黑体" panose="02010600030101010101" pitchFamily="49" charset="-122"/>
                </a:rPr>
                <a:t>机械能及其转化</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to="" calcmode="lin" valueType="num">
                                      <p:cBhvr>
                                        <p:cTn id="7" dur="1" fill="hold"/>
                                        <p:tgtEl>
                                          <p:spTgt spid="18"/>
                                        </p:tgtEl>
                                      </p:cBhvr>
                                    </p:anim>
                                  </p:childTnLst>
                                </p:cTn>
                              </p:par>
                              <p:par>
                                <p:cTn id="8" presetID="24"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 to="" calcmode="lin" valueType="num">
                                      <p:cBhvr>
                                        <p:cTn id="10" dur="1" fill="hold"/>
                                        <p:tgtEl>
                                          <p:spTgt spid="14"/>
                                        </p:tgtEl>
                                      </p:cBhvr>
                                    </p:anim>
                                  </p:childTnLst>
                                </p:cTn>
                              </p:par>
                            </p:childTnLst>
                          </p:cTn>
                        </p:par>
                      </p:childTnLst>
                    </p:cTn>
                  </p:par>
                  <p:par>
                    <p:cTn id="11" fill="hold">
                      <p:stCondLst>
                        <p:cond delay="indefinite"/>
                      </p:stCondLst>
                      <p:childTnLst>
                        <p:par>
                          <p:cTn id="12" fill="hold">
                            <p:stCondLst>
                              <p:cond delay="0"/>
                            </p:stCondLst>
                            <p:childTnLst>
                              <p:par>
                                <p:cTn id="13" presetID="24"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 to="" calcmode="lin" valueType="num">
                                      <p:cBhvr>
                                        <p:cTn id="15" dur="1" fill="hold"/>
                                        <p:tgtEl>
                                          <p:spTgt spid="13"/>
                                        </p:tgtEl>
                                      </p:cBhvr>
                                    </p:anim>
                                  </p:childTnLst>
                                </p:cTn>
                              </p:par>
                              <p:par>
                                <p:cTn id="16" presetID="24"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 to="" calcmode="lin" valueType="num">
                                      <p:cBhvr>
                                        <p:cTn id="18" dur="1" fill="hold"/>
                                        <p:tgtEl>
                                          <p:spTgt spid="15"/>
                                        </p:tgtEl>
                                      </p:cBhvr>
                                    </p:anim>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 to="" calcmode="lin" valueType="num">
                                      <p:cBhvr>
                                        <p:cTn id="23" dur="1" fill="hold"/>
                                        <p:tgtEl>
                                          <p:spTgt spid="10"/>
                                        </p:tgtEl>
                                      </p:cBhvr>
                                    </p:anim>
                                  </p:childTnLst>
                                </p:cTn>
                              </p:par>
                              <p:par>
                                <p:cTn id="24" presetID="24"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 to="" calcmode="lin" valueType="num">
                                      <p:cBhvr>
                                        <p:cTn id="26" dur="1" fill="hold"/>
                                        <p:tgtEl>
                                          <p:spTgt spid="16"/>
                                        </p:tgtEl>
                                      </p:cBhvr>
                                    </p:anim>
                                  </p:childTnLst>
                                </p:cTn>
                              </p:par>
                            </p:childTnLst>
                          </p:cTn>
                        </p:par>
                      </p:childTnLst>
                    </p:cTn>
                  </p:par>
                  <p:par>
                    <p:cTn id="27" fill="hold">
                      <p:stCondLst>
                        <p:cond delay="indefinite"/>
                      </p:stCondLst>
                      <p:childTnLst>
                        <p:par>
                          <p:cTn id="28" fill="hold">
                            <p:stCondLst>
                              <p:cond delay="0"/>
                            </p:stCondLst>
                            <p:childTnLst>
                              <p:par>
                                <p:cTn id="29" presetID="30" presetClass="entr" presetSubtype="0" fill="hold" nodeType="clickEffect">
                                  <p:stCondLst>
                                    <p:cond delay="0"/>
                                  </p:stCondLst>
                                  <p:childTnLst>
                                    <p:set>
                                      <p:cBhvr>
                                        <p:cTn id="30" dur="1" fill="hold">
                                          <p:stCondLst>
                                            <p:cond delay="0"/>
                                          </p:stCondLst>
                                        </p:cTn>
                                        <p:tgtEl>
                                          <p:spTgt spid="46092"/>
                                        </p:tgtEl>
                                        <p:attrNameLst>
                                          <p:attrName>style.visibility</p:attrName>
                                        </p:attrNameLst>
                                      </p:cBhvr>
                                      <p:to>
                                        <p:strVal val="visible"/>
                                      </p:to>
                                    </p:set>
                                    <p:animEffect transition="in" filter="fade">
                                      <p:cBhvr>
                                        <p:cTn id="31" dur="800" decel="100000"/>
                                        <p:tgtEl>
                                          <p:spTgt spid="46092"/>
                                        </p:tgtEl>
                                      </p:cBhvr>
                                    </p:animEffect>
                                    <p:anim calcmode="lin" valueType="num">
                                      <p:cBhvr>
                                        <p:cTn id="32" dur="800" decel="100000" fill="hold"/>
                                        <p:tgtEl>
                                          <p:spTgt spid="46092"/>
                                        </p:tgtEl>
                                        <p:attrNameLst>
                                          <p:attrName>style.rotation</p:attrName>
                                        </p:attrNameLst>
                                      </p:cBhvr>
                                      <p:tavLst>
                                        <p:tav tm="0">
                                          <p:val>
                                            <p:fltVal val="-90"/>
                                          </p:val>
                                        </p:tav>
                                        <p:tav tm="100000">
                                          <p:val>
                                            <p:fltVal val="0"/>
                                          </p:val>
                                        </p:tav>
                                      </p:tavLst>
                                    </p:anim>
                                    <p:anim calcmode="lin" valueType="num">
                                      <p:cBhvr>
                                        <p:cTn id="33" dur="800" decel="100000" fill="hold"/>
                                        <p:tgtEl>
                                          <p:spTgt spid="46092"/>
                                        </p:tgtEl>
                                        <p:attrNameLst>
                                          <p:attrName>ppt_x</p:attrName>
                                        </p:attrNameLst>
                                      </p:cBhvr>
                                      <p:tavLst>
                                        <p:tav tm="0">
                                          <p:val>
                                            <p:strVal val="#ppt_x+0.4"/>
                                          </p:val>
                                        </p:tav>
                                        <p:tav tm="100000">
                                          <p:val>
                                            <p:strVal val="#ppt_x-0.05"/>
                                          </p:val>
                                        </p:tav>
                                      </p:tavLst>
                                    </p:anim>
                                    <p:anim calcmode="lin" valueType="num">
                                      <p:cBhvr>
                                        <p:cTn id="34" dur="800" decel="100000" fill="hold"/>
                                        <p:tgtEl>
                                          <p:spTgt spid="46092"/>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46092"/>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4609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1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hlinkClick r:id="rId3" action="ppaction://hlinkfile"/>
          </p:cNvPr>
          <p:cNvPicPr>
            <a:picLocks noChangeAspect="1"/>
          </p:cNvPicPr>
          <p:nvPr/>
        </p:nvPicPr>
        <p:blipFill>
          <a:blip r:embed="rId4"/>
          <a:stretch>
            <a:fillRect/>
          </a:stretch>
        </p:blipFill>
        <p:spPr>
          <a:xfrm>
            <a:off x="542668" y="1437216"/>
            <a:ext cx="3227922" cy="2269278"/>
          </a:xfrm>
          <a:prstGeom prst="rect">
            <a:avLst/>
          </a:prstGeom>
        </p:spPr>
      </p:pic>
      <p:sp>
        <p:nvSpPr>
          <p:cNvPr id="15" name="文本框 14"/>
          <p:cNvSpPr txBox="1"/>
          <p:nvPr/>
        </p:nvSpPr>
        <p:spPr>
          <a:xfrm>
            <a:off x="5508926" y="1275712"/>
            <a:ext cx="1434465" cy="460375"/>
          </a:xfrm>
          <a:prstGeom prst="rect">
            <a:avLst/>
          </a:prstGeom>
          <a:solidFill>
            <a:schemeClr val="bg1"/>
          </a:solidFill>
        </p:spPr>
        <p:txBody>
          <a:bodyPr wrap="square" rtlCol="0">
            <a:spAutoFit/>
          </a:bodyPr>
          <a:lstStyle/>
          <a:p>
            <a:r>
              <a:rPr lang="zh-CN" altLang="en-US" sz="2400" b="1" dirty="0">
                <a:solidFill>
                  <a:srgbClr val="0000FF"/>
                </a:solidFill>
                <a:latin typeface="黑体" panose="02010609060101010101" pitchFamily="49" charset="-122"/>
                <a:ea typeface="黑体" panose="02010609060101010101" pitchFamily="49" charset="-122"/>
              </a:rPr>
              <a:t>滚摆下降</a:t>
            </a:r>
          </a:p>
        </p:txBody>
      </p:sp>
      <p:sp>
        <p:nvSpPr>
          <p:cNvPr id="16" name="文本框 15"/>
          <p:cNvSpPr txBox="1"/>
          <p:nvPr/>
        </p:nvSpPr>
        <p:spPr>
          <a:xfrm>
            <a:off x="4561468" y="1922462"/>
            <a:ext cx="1434465" cy="460375"/>
          </a:xfrm>
          <a:prstGeom prst="rect">
            <a:avLst/>
          </a:prstGeom>
          <a:solidFill>
            <a:schemeClr val="bg1"/>
          </a:solidFill>
        </p:spPr>
        <p:txBody>
          <a:bodyPr wrap="square" rtlCol="0">
            <a:spAutoFit/>
          </a:bodyPr>
          <a:lstStyle/>
          <a:p>
            <a:r>
              <a:rPr lang="zh-CN" altLang="en-US" sz="2400" b="1" dirty="0">
                <a:latin typeface="宋体" panose="02010600030101010101" pitchFamily="2" charset="-122"/>
                <a:ea typeface="宋体" panose="02010600030101010101" pitchFamily="2" charset="-122"/>
              </a:rPr>
              <a:t>重力势能</a:t>
            </a:r>
          </a:p>
        </p:txBody>
      </p:sp>
      <p:sp>
        <p:nvSpPr>
          <p:cNvPr id="17" name="文本框 16"/>
          <p:cNvSpPr txBox="1"/>
          <p:nvPr/>
        </p:nvSpPr>
        <p:spPr>
          <a:xfrm>
            <a:off x="6787143" y="1922462"/>
            <a:ext cx="944880" cy="460375"/>
          </a:xfrm>
          <a:prstGeom prst="rect">
            <a:avLst/>
          </a:prstGeom>
          <a:solidFill>
            <a:schemeClr val="bg1"/>
          </a:solidFill>
        </p:spPr>
        <p:txBody>
          <a:bodyPr wrap="square" rtlCol="0">
            <a:spAutoFit/>
          </a:bodyPr>
          <a:lstStyle/>
          <a:p>
            <a:r>
              <a:rPr lang="zh-CN" altLang="en-US" sz="2400" b="1">
                <a:latin typeface="宋体" panose="02010600030101010101" pitchFamily="2" charset="-122"/>
                <a:ea typeface="宋体" panose="02010600030101010101" pitchFamily="2" charset="-122"/>
              </a:rPr>
              <a:t>动能</a:t>
            </a:r>
          </a:p>
        </p:txBody>
      </p:sp>
      <p:sp>
        <p:nvSpPr>
          <p:cNvPr id="18" name="右箭头 17"/>
          <p:cNvSpPr/>
          <p:nvPr/>
        </p:nvSpPr>
        <p:spPr>
          <a:xfrm>
            <a:off x="5896873" y="2050097"/>
            <a:ext cx="878205" cy="2336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5509523" y="2652712"/>
            <a:ext cx="1434465" cy="460375"/>
          </a:xfrm>
          <a:prstGeom prst="rect">
            <a:avLst/>
          </a:prstGeom>
          <a:solidFill>
            <a:schemeClr val="bg1"/>
          </a:solidFill>
        </p:spPr>
        <p:txBody>
          <a:bodyPr wrap="square" rtlCol="0">
            <a:spAutoFit/>
          </a:bodyPr>
          <a:lstStyle/>
          <a:p>
            <a:r>
              <a:rPr lang="zh-CN" altLang="en-US" sz="2400" b="1" dirty="0">
                <a:solidFill>
                  <a:srgbClr val="0000FF"/>
                </a:solidFill>
                <a:latin typeface="黑体" panose="02010609060101010101" pitchFamily="49" charset="-122"/>
                <a:ea typeface="黑体" panose="02010609060101010101" pitchFamily="49" charset="-122"/>
              </a:rPr>
              <a:t>滚摆上升</a:t>
            </a:r>
          </a:p>
        </p:txBody>
      </p:sp>
      <p:sp>
        <p:nvSpPr>
          <p:cNvPr id="26" name="文本框 25"/>
          <p:cNvSpPr txBox="1"/>
          <p:nvPr/>
        </p:nvSpPr>
        <p:spPr>
          <a:xfrm>
            <a:off x="6450538" y="3246119"/>
            <a:ext cx="1434465" cy="460375"/>
          </a:xfrm>
          <a:prstGeom prst="rect">
            <a:avLst/>
          </a:prstGeom>
          <a:solidFill>
            <a:schemeClr val="bg1"/>
          </a:solidFill>
        </p:spPr>
        <p:txBody>
          <a:bodyPr wrap="square" rtlCol="0">
            <a:spAutoFit/>
          </a:bodyPr>
          <a:lstStyle/>
          <a:p>
            <a:r>
              <a:rPr lang="zh-CN" altLang="en-US" sz="2400" b="1">
                <a:latin typeface="宋体" panose="02010600030101010101" pitchFamily="2" charset="-122"/>
                <a:ea typeface="宋体" panose="02010600030101010101" pitchFamily="2" charset="-122"/>
              </a:rPr>
              <a:t>重力势能</a:t>
            </a:r>
          </a:p>
        </p:txBody>
      </p:sp>
      <p:sp>
        <p:nvSpPr>
          <p:cNvPr id="27" name="文本框 26"/>
          <p:cNvSpPr txBox="1"/>
          <p:nvPr/>
        </p:nvSpPr>
        <p:spPr>
          <a:xfrm>
            <a:off x="4637613" y="3246119"/>
            <a:ext cx="944880" cy="460375"/>
          </a:xfrm>
          <a:prstGeom prst="rect">
            <a:avLst/>
          </a:prstGeom>
          <a:solidFill>
            <a:schemeClr val="bg1"/>
          </a:solidFill>
        </p:spPr>
        <p:txBody>
          <a:bodyPr wrap="square" rtlCol="0">
            <a:spAutoFit/>
          </a:bodyPr>
          <a:lstStyle/>
          <a:p>
            <a:r>
              <a:rPr lang="zh-CN" altLang="en-US" sz="2400" b="1">
                <a:latin typeface="宋体" panose="02010600030101010101" pitchFamily="2" charset="-122"/>
                <a:ea typeface="宋体" panose="02010600030101010101" pitchFamily="2" charset="-122"/>
              </a:rPr>
              <a:t>动能</a:t>
            </a:r>
          </a:p>
        </p:txBody>
      </p:sp>
      <p:sp>
        <p:nvSpPr>
          <p:cNvPr id="28" name="右箭头 27"/>
          <p:cNvSpPr/>
          <p:nvPr/>
        </p:nvSpPr>
        <p:spPr>
          <a:xfrm>
            <a:off x="5416758" y="3359784"/>
            <a:ext cx="878205" cy="2336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3770590" y="3922334"/>
            <a:ext cx="5164455" cy="460375"/>
          </a:xfrm>
          <a:prstGeom prst="rect">
            <a:avLst/>
          </a:prstGeom>
          <a:solidFill>
            <a:schemeClr val="bg1"/>
          </a:solidFill>
        </p:spPr>
        <p:txBody>
          <a:bodyPr wrap="square" rtlCol="0">
            <a:spAutoFit/>
          </a:bodyPr>
          <a:lstStyle/>
          <a:p>
            <a:pPr marL="0" lvl="4" algn="ctr" fontAlgn="auto">
              <a:spcBef>
                <a:spcPts val="0"/>
              </a:spcBef>
              <a:buClr>
                <a:schemeClr val="hlink"/>
              </a:buClr>
              <a:buSzPct val="70000"/>
              <a:buFont typeface="Wingdings" panose="05000000000000000000" pitchFamily="2" charset="2"/>
            </a:pPr>
            <a:r>
              <a:rPr lang="zh-CN" altLang="en-US" sz="2400" b="1" dirty="0">
                <a:solidFill>
                  <a:srgbClr val="000000"/>
                </a:solidFill>
                <a:latin typeface="宋体" panose="02010600030101010101" pitchFamily="2" charset="-122"/>
                <a:ea typeface="宋体" panose="02010600030101010101" pitchFamily="2" charset="-122"/>
                <a:cs typeface="楷体" panose="02010609060101010101" charset="-122"/>
                <a:sym typeface="+mn-ea"/>
              </a:rPr>
              <a:t>滚摆在</a:t>
            </a:r>
            <a:r>
              <a:rPr lang="zh-CN" altLang="en-US" sz="2400" b="1" dirty="0">
                <a:solidFill>
                  <a:srgbClr val="FF0000"/>
                </a:solidFill>
                <a:latin typeface="宋体" panose="02010600030101010101" pitchFamily="2" charset="-122"/>
                <a:ea typeface="宋体" panose="02010600030101010101" pitchFamily="2" charset="-122"/>
                <a:cs typeface="楷体" panose="02010609060101010101" charset="-122"/>
                <a:sym typeface="+mn-ea"/>
              </a:rPr>
              <a:t>最低点</a:t>
            </a:r>
            <a:r>
              <a:rPr lang="zh-CN" altLang="en-US" sz="2400" b="1" dirty="0">
                <a:solidFill>
                  <a:srgbClr val="000000"/>
                </a:solidFill>
                <a:latin typeface="宋体" panose="02010600030101010101" pitchFamily="2" charset="-122"/>
                <a:ea typeface="宋体" panose="02010600030101010101" pitchFamily="2" charset="-122"/>
                <a:cs typeface="楷体" panose="02010609060101010101" charset="-122"/>
                <a:sym typeface="+mn-ea"/>
              </a:rPr>
              <a:t>时动能最大</a:t>
            </a:r>
            <a:r>
              <a:rPr lang="en-US" altLang="zh-CN" sz="2400" b="1" dirty="0">
                <a:solidFill>
                  <a:srgbClr val="000000"/>
                </a:solidFill>
                <a:latin typeface="宋体" panose="02010600030101010101" pitchFamily="2" charset="-122"/>
                <a:ea typeface="宋体" panose="02010600030101010101" pitchFamily="2" charset="-122"/>
                <a:cs typeface="楷体" panose="02010609060101010101" charset="-122"/>
                <a:sym typeface="+mn-ea"/>
              </a:rPr>
              <a:t>,</a:t>
            </a:r>
            <a:r>
              <a:rPr lang="zh-CN" altLang="en-US" sz="2400" b="1" dirty="0">
                <a:solidFill>
                  <a:srgbClr val="000000"/>
                </a:solidFill>
                <a:latin typeface="宋体" panose="02010600030101010101" pitchFamily="2" charset="-122"/>
                <a:ea typeface="宋体" panose="02010600030101010101" pitchFamily="2" charset="-122"/>
                <a:cs typeface="楷体" panose="02010609060101010101" charset="-122"/>
                <a:sym typeface="+mn-ea"/>
              </a:rPr>
              <a:t>速度最大。</a:t>
            </a:r>
            <a:endParaRPr lang="zh-CN" altLang="en-US" sz="2400" b="1" dirty="0">
              <a:latin typeface="宋体" panose="02010600030101010101" pitchFamily="2" charset="-122"/>
              <a:ea typeface="宋体" panose="02010600030101010101" pitchFamily="2" charset="-122"/>
            </a:endParaRPr>
          </a:p>
        </p:txBody>
      </p:sp>
      <p:sp>
        <p:nvSpPr>
          <p:cNvPr id="30" name="文本框 29"/>
          <p:cNvSpPr txBox="1"/>
          <p:nvPr/>
        </p:nvSpPr>
        <p:spPr>
          <a:xfrm>
            <a:off x="3348193" y="4449454"/>
            <a:ext cx="5164455" cy="460375"/>
          </a:xfrm>
          <a:prstGeom prst="rect">
            <a:avLst/>
          </a:prstGeom>
          <a:solidFill>
            <a:schemeClr val="bg1"/>
          </a:solidFill>
        </p:spPr>
        <p:txBody>
          <a:bodyPr wrap="square" rtlCol="0">
            <a:spAutoFit/>
          </a:bodyPr>
          <a:lstStyle/>
          <a:p>
            <a:pPr marL="0" lvl="4" algn="ctr" fontAlgn="auto">
              <a:spcBef>
                <a:spcPts val="0"/>
              </a:spcBef>
              <a:buClr>
                <a:schemeClr val="hlink"/>
              </a:buClr>
              <a:buSzPct val="70000"/>
              <a:buFont typeface="Wingdings" panose="05000000000000000000" pitchFamily="2" charset="2"/>
            </a:pPr>
            <a:r>
              <a:rPr lang="zh-CN" altLang="en-US" sz="2400" b="1" dirty="0">
                <a:solidFill>
                  <a:srgbClr val="000000"/>
                </a:solidFill>
                <a:latin typeface="宋体" panose="02010600030101010101" pitchFamily="2" charset="-122"/>
                <a:ea typeface="宋体" panose="02010600030101010101" pitchFamily="2" charset="-122"/>
                <a:cs typeface="楷体" panose="02010609060101010101" charset="-122"/>
                <a:sym typeface="+mn-ea"/>
              </a:rPr>
              <a:t>滚摆在</a:t>
            </a:r>
            <a:r>
              <a:rPr lang="zh-CN" altLang="en-US" sz="2400" b="1" dirty="0">
                <a:solidFill>
                  <a:srgbClr val="FF0000"/>
                </a:solidFill>
                <a:latin typeface="宋体" panose="02010600030101010101" pitchFamily="2" charset="-122"/>
                <a:ea typeface="宋体" panose="02010600030101010101" pitchFamily="2" charset="-122"/>
                <a:cs typeface="楷体" panose="02010609060101010101" charset="-122"/>
                <a:sym typeface="+mn-ea"/>
              </a:rPr>
              <a:t>最高点</a:t>
            </a:r>
            <a:r>
              <a:rPr lang="zh-CN" altLang="en-US" sz="2400" b="1" dirty="0">
                <a:solidFill>
                  <a:srgbClr val="000000"/>
                </a:solidFill>
                <a:latin typeface="宋体" panose="02010600030101010101" pitchFamily="2" charset="-122"/>
                <a:ea typeface="宋体" panose="02010600030101010101" pitchFamily="2" charset="-122"/>
                <a:cs typeface="楷体" panose="02010609060101010101" charset="-122"/>
                <a:sym typeface="+mn-ea"/>
              </a:rPr>
              <a:t>时重力势能最大。</a:t>
            </a:r>
            <a:endParaRPr lang="zh-CN" altLang="en-US" sz="2400" b="1" dirty="0">
              <a:latin typeface="宋体" panose="02010600030101010101" pitchFamily="2" charset="-122"/>
              <a:ea typeface="宋体" panose="02010600030101010101" pitchFamily="2" charset="-122"/>
            </a:endParaRPr>
          </a:p>
        </p:txBody>
      </p:sp>
      <p:grpSp>
        <p:nvGrpSpPr>
          <p:cNvPr id="36" name="组合 35"/>
          <p:cNvGrpSpPr/>
          <p:nvPr/>
        </p:nvGrpSpPr>
        <p:grpSpPr>
          <a:xfrm>
            <a:off x="3096532" y="502045"/>
            <a:ext cx="2501990" cy="495548"/>
            <a:chOff x="2506980" y="579256"/>
            <a:chExt cx="3958508" cy="495548"/>
          </a:xfrm>
        </p:grpSpPr>
        <p:pic>
          <p:nvPicPr>
            <p:cNvPr id="37"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r="735"/>
            <a:stretch>
              <a:fillRect/>
            </a:stretch>
          </p:blipFill>
          <p:spPr bwMode="auto">
            <a:xfrm>
              <a:off x="2506980" y="593791"/>
              <a:ext cx="3958508" cy="481013"/>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矩形 37"/>
            <p:cNvSpPr/>
            <p:nvPr/>
          </p:nvSpPr>
          <p:spPr>
            <a:xfrm>
              <a:off x="2593872" y="579256"/>
              <a:ext cx="3871616" cy="460375"/>
            </a:xfrm>
            <a:prstGeom prst="rect">
              <a:avLst/>
            </a:prstGeom>
          </p:spPr>
          <p:txBody>
            <a:bodyPr wrap="square">
              <a:spAutoFit/>
            </a:bodyPr>
            <a:lstStyle/>
            <a:p>
              <a:pPr algn="ctr"/>
              <a:r>
                <a:rPr lang="zh-CN" altLang="en-US" sz="2400" b="1" dirty="0">
                  <a:solidFill>
                    <a:prstClr val="black"/>
                  </a:solidFill>
                  <a:latin typeface="黑体" panose="02010609060101010101" pitchFamily="49" charset="-122"/>
                  <a:ea typeface="黑体" panose="02010609060101010101" pitchFamily="49" charset="-122"/>
                  <a:cs typeface="Times New Roman" panose="02020603050405020304" charset="0"/>
                </a:rPr>
                <a:t>滚摆</a:t>
              </a:r>
            </a:p>
          </p:txBody>
        </p:sp>
      </p:grpSp>
      <p:pic>
        <p:nvPicPr>
          <p:cNvPr id="39" name="Picture 2" descr="D:\图标图片\f3373a58f30e42a28f0f3dcc05381ad6.gif"/>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0800000">
            <a:off x="2401708" y="3345180"/>
            <a:ext cx="275076" cy="30117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to="" calcmode="lin" valueType="num">
                                      <p:cBhvr>
                                        <p:cTn id="7" dur="1" fill="hold"/>
                                        <p:tgtEl>
                                          <p:spTgt spid="15"/>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to="" calcmode="lin" valueType="num">
                                      <p:cBhvr>
                                        <p:cTn id="12" dur="1" fill="hold"/>
                                        <p:tgtEl>
                                          <p:spTgt spid="16"/>
                                        </p:tgtEl>
                                      </p:cBhvr>
                                    </p:anim>
                                  </p:childTnLst>
                                </p:cTn>
                              </p:par>
                              <p:par>
                                <p:cTn id="13" presetID="24"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to="" calcmode="lin" valueType="num">
                                      <p:cBhvr>
                                        <p:cTn id="15" dur="1" fill="hold"/>
                                        <p:tgtEl>
                                          <p:spTgt spid="18"/>
                                        </p:tgtEl>
                                      </p:cBhvr>
                                    </p:anim>
                                  </p:childTnLst>
                                </p:cTn>
                              </p:par>
                              <p:par>
                                <p:cTn id="16" presetID="24"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 to="" calcmode="lin" valueType="num">
                                      <p:cBhvr>
                                        <p:cTn id="18" dur="1" fill="hold"/>
                                        <p:tgtEl>
                                          <p:spTgt spid="17"/>
                                        </p:tgtEl>
                                      </p:cBhvr>
                                    </p:anim>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anim to="" calcmode="lin" valueType="num">
                                      <p:cBhvr>
                                        <p:cTn id="23" dur="1" fill="hold"/>
                                        <p:tgtEl>
                                          <p:spTgt spid="25"/>
                                        </p:tgtEl>
                                      </p:cBhvr>
                                    </p:anim>
                                  </p:childTnLst>
                                </p:cTn>
                              </p:par>
                            </p:childTnLst>
                          </p:cTn>
                        </p:par>
                      </p:childTnLst>
                    </p:cTn>
                  </p:par>
                  <p:par>
                    <p:cTn id="24" fill="hold">
                      <p:stCondLst>
                        <p:cond delay="indefinite"/>
                      </p:stCondLst>
                      <p:childTnLst>
                        <p:par>
                          <p:cTn id="25" fill="hold">
                            <p:stCondLst>
                              <p:cond delay="0"/>
                            </p:stCondLst>
                            <p:childTnLst>
                              <p:par>
                                <p:cTn id="26" presetID="24" presetClass="entr" presetSubtype="0" fill="hold" grpId="0" nodeType="clickEffect">
                                  <p:stCondLst>
                                    <p:cond delay="0"/>
                                  </p:stCondLst>
                                  <p:childTnLst>
                                    <p:set>
                                      <p:cBhvr>
                                        <p:cTn id="27" dur="1" fill="hold">
                                          <p:stCondLst>
                                            <p:cond delay="0"/>
                                          </p:stCondLst>
                                        </p:cTn>
                                        <p:tgtEl>
                                          <p:spTgt spid="27"/>
                                        </p:tgtEl>
                                        <p:attrNameLst>
                                          <p:attrName>style.visibility</p:attrName>
                                        </p:attrNameLst>
                                      </p:cBhvr>
                                      <p:to>
                                        <p:strVal val="visible"/>
                                      </p:to>
                                    </p:set>
                                    <p:anim to="" calcmode="lin" valueType="num">
                                      <p:cBhvr>
                                        <p:cTn id="28" dur="1" fill="hold"/>
                                        <p:tgtEl>
                                          <p:spTgt spid="27"/>
                                        </p:tgtEl>
                                      </p:cBhvr>
                                    </p:anim>
                                  </p:childTnLst>
                                </p:cTn>
                              </p:par>
                              <p:par>
                                <p:cTn id="29" presetID="24"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 to="" calcmode="lin" valueType="num">
                                      <p:cBhvr>
                                        <p:cTn id="31" dur="1" fill="hold"/>
                                        <p:tgtEl>
                                          <p:spTgt spid="26"/>
                                        </p:tgtEl>
                                      </p:cBhvr>
                                    </p:anim>
                                  </p:childTnLst>
                                </p:cTn>
                              </p:par>
                              <p:par>
                                <p:cTn id="32" presetID="24"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 to="" calcmode="lin" valueType="num">
                                      <p:cBhvr>
                                        <p:cTn id="34" dur="1" fill="hold"/>
                                        <p:tgtEl>
                                          <p:spTgt spid="28"/>
                                        </p:tgtEl>
                                      </p:cBhvr>
                                    </p:anim>
                                  </p:childTnLst>
                                </p:cTn>
                              </p:par>
                            </p:childTnLst>
                          </p:cTn>
                        </p:par>
                      </p:childTnLst>
                    </p:cTn>
                  </p:par>
                  <p:par>
                    <p:cTn id="35" fill="hold">
                      <p:stCondLst>
                        <p:cond delay="indefinite"/>
                      </p:stCondLst>
                      <p:childTnLst>
                        <p:par>
                          <p:cTn id="36" fill="hold">
                            <p:stCondLst>
                              <p:cond delay="0"/>
                            </p:stCondLst>
                            <p:childTnLst>
                              <p:par>
                                <p:cTn id="37" presetID="24" presetClass="entr" presetSubtype="0"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 to="" calcmode="lin" valueType="num">
                                      <p:cBhvr>
                                        <p:cTn id="39" dur="1" fill="hold"/>
                                        <p:tgtEl>
                                          <p:spTgt spid="29"/>
                                        </p:tgtEl>
                                      </p:cBhvr>
                                    </p:anim>
                                  </p:childTnLst>
                                </p:cTn>
                              </p:par>
                            </p:childTnLst>
                          </p:cTn>
                        </p:par>
                      </p:childTnLst>
                    </p:cTn>
                  </p:par>
                  <p:par>
                    <p:cTn id="40" fill="hold">
                      <p:stCondLst>
                        <p:cond delay="indefinite"/>
                      </p:stCondLst>
                      <p:childTnLst>
                        <p:par>
                          <p:cTn id="41" fill="hold">
                            <p:stCondLst>
                              <p:cond delay="0"/>
                            </p:stCondLst>
                            <p:childTnLst>
                              <p:par>
                                <p:cTn id="42" presetID="24" presetClass="entr" presetSubtype="0" fill="hold" grpId="0" nodeType="clickEffect">
                                  <p:stCondLst>
                                    <p:cond delay="0"/>
                                  </p:stCondLst>
                                  <p:childTnLst>
                                    <p:set>
                                      <p:cBhvr>
                                        <p:cTn id="43" dur="1" fill="hold">
                                          <p:stCondLst>
                                            <p:cond delay="0"/>
                                          </p:stCondLst>
                                        </p:cTn>
                                        <p:tgtEl>
                                          <p:spTgt spid="30"/>
                                        </p:tgtEl>
                                        <p:attrNameLst>
                                          <p:attrName>style.visibility</p:attrName>
                                        </p:attrNameLst>
                                      </p:cBhvr>
                                      <p:to>
                                        <p:strVal val="visible"/>
                                      </p:to>
                                    </p:set>
                                    <p:anim to="" calcmode="lin" valueType="num">
                                      <p:cBhvr>
                                        <p:cTn id="44" dur="1" fill="hold"/>
                                        <p:tgtEl>
                                          <p:spTgt spid="3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17" grpId="0" bldLvl="0" animBg="1"/>
      <p:bldP spid="18" grpId="0" bldLvl="0" animBg="1"/>
      <p:bldP spid="25" grpId="0" bldLvl="0" animBg="1"/>
      <p:bldP spid="26" grpId="0" bldLvl="0" animBg="1"/>
      <p:bldP spid="27" grpId="0" bldLvl="0" animBg="1"/>
      <p:bldP spid="28" grpId="0" bldLvl="0" animBg="1"/>
      <p:bldP spid="29" grpId="0" animBg="1"/>
      <p:bldP spid="3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hlinkClick r:id="rId3" action="ppaction://hlinkfil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850" y="1265391"/>
            <a:ext cx="4371975" cy="3257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文本框 3"/>
          <p:cNvSpPr txBox="1"/>
          <p:nvPr/>
        </p:nvSpPr>
        <p:spPr>
          <a:xfrm>
            <a:off x="6174915" y="1570772"/>
            <a:ext cx="1434465" cy="460375"/>
          </a:xfrm>
          <a:prstGeom prst="rect">
            <a:avLst/>
          </a:prstGeom>
          <a:solidFill>
            <a:schemeClr val="bg1"/>
          </a:solidFill>
        </p:spPr>
        <p:txBody>
          <a:bodyPr wrap="square" rtlCol="0">
            <a:spAutoFit/>
          </a:bodyPr>
          <a:lstStyle>
            <a:defPPr>
              <a:defRPr lang="zh-CN"/>
            </a:defPPr>
            <a:lvl1pPr>
              <a:defRPr sz="2400" b="1">
                <a:solidFill>
                  <a:srgbClr val="0000FF"/>
                </a:solidFill>
                <a:latin typeface="黑体" panose="02010609060101010101" pitchFamily="49" charset="-122"/>
                <a:ea typeface="黑体" panose="02010609060101010101" pitchFamily="49" charset="-122"/>
              </a:defRPr>
            </a:lvl1pPr>
          </a:lstStyle>
          <a:p>
            <a:r>
              <a:rPr lang="zh-CN" altLang="en-US" dirty="0"/>
              <a:t>单摆下降</a:t>
            </a:r>
          </a:p>
        </p:txBody>
      </p:sp>
      <p:sp>
        <p:nvSpPr>
          <p:cNvPr id="5" name="文本框 4"/>
          <p:cNvSpPr txBox="1"/>
          <p:nvPr/>
        </p:nvSpPr>
        <p:spPr>
          <a:xfrm>
            <a:off x="5384975" y="2238792"/>
            <a:ext cx="1434465" cy="460375"/>
          </a:xfrm>
          <a:prstGeom prst="rect">
            <a:avLst/>
          </a:prstGeom>
          <a:solidFill>
            <a:schemeClr val="bg1"/>
          </a:solidFill>
        </p:spPr>
        <p:txBody>
          <a:bodyPr wrap="square" rtlCol="0">
            <a:spAutoFit/>
          </a:bodyPr>
          <a:lstStyle>
            <a:defPPr>
              <a:defRPr lang="zh-CN"/>
            </a:defPPr>
            <a:lvl1pPr>
              <a:defRPr sz="2400" b="1">
                <a:latin typeface="宋体" panose="02010600030101010101" pitchFamily="2" charset="-122"/>
                <a:ea typeface="宋体" panose="02010600030101010101" pitchFamily="2" charset="-122"/>
              </a:defRPr>
            </a:lvl1pPr>
          </a:lstStyle>
          <a:p>
            <a:r>
              <a:rPr lang="zh-CN" altLang="en-US" dirty="0"/>
              <a:t>重力势能</a:t>
            </a:r>
          </a:p>
        </p:txBody>
      </p:sp>
      <p:sp>
        <p:nvSpPr>
          <p:cNvPr id="6" name="文本框 5"/>
          <p:cNvSpPr txBox="1"/>
          <p:nvPr/>
        </p:nvSpPr>
        <p:spPr>
          <a:xfrm>
            <a:off x="7610650" y="2238792"/>
            <a:ext cx="944880" cy="460375"/>
          </a:xfrm>
          <a:prstGeom prst="rect">
            <a:avLst/>
          </a:prstGeom>
          <a:solidFill>
            <a:schemeClr val="bg1"/>
          </a:solidFill>
        </p:spPr>
        <p:txBody>
          <a:bodyPr wrap="square" rtlCol="0">
            <a:spAutoFit/>
          </a:bodyPr>
          <a:lstStyle>
            <a:defPPr>
              <a:defRPr lang="zh-CN"/>
            </a:defPPr>
            <a:lvl1pPr>
              <a:defRPr sz="2400" b="1">
                <a:latin typeface="宋体" panose="02010600030101010101" pitchFamily="2" charset="-122"/>
                <a:ea typeface="宋体" panose="02010600030101010101" pitchFamily="2" charset="-122"/>
              </a:defRPr>
            </a:lvl1pPr>
          </a:lstStyle>
          <a:p>
            <a:r>
              <a:rPr lang="zh-CN" altLang="en-US" dirty="0"/>
              <a:t>动能</a:t>
            </a:r>
          </a:p>
        </p:txBody>
      </p:sp>
      <p:sp>
        <p:nvSpPr>
          <p:cNvPr id="7" name="右箭头 6"/>
          <p:cNvSpPr/>
          <p:nvPr/>
        </p:nvSpPr>
        <p:spPr>
          <a:xfrm>
            <a:off x="6720380" y="2366427"/>
            <a:ext cx="878205" cy="22669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6174915" y="3000792"/>
            <a:ext cx="1434465" cy="460375"/>
          </a:xfrm>
          <a:prstGeom prst="rect">
            <a:avLst/>
          </a:prstGeom>
          <a:solidFill>
            <a:schemeClr val="bg1"/>
          </a:solidFill>
        </p:spPr>
        <p:txBody>
          <a:bodyPr wrap="square" rtlCol="0">
            <a:spAutoFit/>
          </a:bodyPr>
          <a:lstStyle>
            <a:defPPr>
              <a:defRPr lang="zh-CN"/>
            </a:defPPr>
            <a:lvl1pPr>
              <a:defRPr sz="2400" b="1">
                <a:solidFill>
                  <a:srgbClr val="0000FF"/>
                </a:solidFill>
                <a:latin typeface="黑体" panose="02010609060101010101" pitchFamily="49" charset="-122"/>
                <a:ea typeface="黑体" panose="02010609060101010101" pitchFamily="49" charset="-122"/>
              </a:defRPr>
            </a:lvl1pPr>
          </a:lstStyle>
          <a:p>
            <a:r>
              <a:rPr lang="zh-CN" altLang="en-US" dirty="0"/>
              <a:t>单摆上升</a:t>
            </a:r>
          </a:p>
        </p:txBody>
      </p:sp>
      <p:sp>
        <p:nvSpPr>
          <p:cNvPr id="26" name="文本框 25"/>
          <p:cNvSpPr txBox="1"/>
          <p:nvPr/>
        </p:nvSpPr>
        <p:spPr>
          <a:xfrm>
            <a:off x="6952790" y="3640872"/>
            <a:ext cx="1434465" cy="460375"/>
          </a:xfrm>
          <a:prstGeom prst="rect">
            <a:avLst/>
          </a:prstGeom>
          <a:solidFill>
            <a:schemeClr val="bg1"/>
          </a:solidFill>
        </p:spPr>
        <p:txBody>
          <a:bodyPr wrap="square" rtlCol="0">
            <a:spAutoFit/>
          </a:bodyPr>
          <a:lstStyle>
            <a:defPPr>
              <a:defRPr lang="zh-CN"/>
            </a:defPPr>
            <a:lvl1pPr>
              <a:defRPr sz="2400" b="1">
                <a:latin typeface="宋体" panose="02010600030101010101" pitchFamily="2" charset="-122"/>
                <a:ea typeface="宋体" panose="02010600030101010101" pitchFamily="2" charset="-122"/>
              </a:defRPr>
            </a:lvl1pPr>
          </a:lstStyle>
          <a:p>
            <a:r>
              <a:rPr lang="zh-CN" altLang="en-US" dirty="0"/>
              <a:t>重力势能</a:t>
            </a:r>
          </a:p>
        </p:txBody>
      </p:sp>
      <p:sp>
        <p:nvSpPr>
          <p:cNvPr id="27" name="文本框 26"/>
          <p:cNvSpPr txBox="1"/>
          <p:nvPr/>
        </p:nvSpPr>
        <p:spPr>
          <a:xfrm>
            <a:off x="5384975" y="3655477"/>
            <a:ext cx="944880" cy="460375"/>
          </a:xfrm>
          <a:prstGeom prst="rect">
            <a:avLst/>
          </a:prstGeom>
          <a:solidFill>
            <a:schemeClr val="bg1"/>
          </a:solidFill>
        </p:spPr>
        <p:txBody>
          <a:bodyPr wrap="square" rtlCol="0">
            <a:spAutoFit/>
          </a:bodyPr>
          <a:lstStyle>
            <a:defPPr>
              <a:defRPr lang="zh-CN"/>
            </a:defPPr>
            <a:lvl1pPr>
              <a:defRPr sz="2400" b="1">
                <a:latin typeface="宋体" panose="02010600030101010101" pitchFamily="2" charset="-122"/>
                <a:ea typeface="宋体" panose="02010600030101010101" pitchFamily="2" charset="-122"/>
              </a:defRPr>
            </a:lvl1pPr>
          </a:lstStyle>
          <a:p>
            <a:r>
              <a:rPr lang="zh-CN" altLang="en-US" dirty="0"/>
              <a:t>动能</a:t>
            </a:r>
          </a:p>
        </p:txBody>
      </p:sp>
      <p:sp>
        <p:nvSpPr>
          <p:cNvPr id="28" name="右箭头 27"/>
          <p:cNvSpPr/>
          <p:nvPr/>
        </p:nvSpPr>
        <p:spPr>
          <a:xfrm>
            <a:off x="6164120" y="3769142"/>
            <a:ext cx="878205" cy="2336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3096532" y="502045"/>
            <a:ext cx="2501990" cy="495548"/>
            <a:chOff x="2506980" y="579256"/>
            <a:chExt cx="3958508" cy="495548"/>
          </a:xfrm>
        </p:grpSpPr>
        <p:pic>
          <p:nvPicPr>
            <p:cNvPr id="30"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r="735"/>
            <a:stretch>
              <a:fillRect/>
            </a:stretch>
          </p:blipFill>
          <p:spPr bwMode="auto">
            <a:xfrm>
              <a:off x="2506980" y="593791"/>
              <a:ext cx="3958508" cy="481013"/>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矩形 35"/>
            <p:cNvSpPr/>
            <p:nvPr/>
          </p:nvSpPr>
          <p:spPr>
            <a:xfrm>
              <a:off x="2593872" y="579256"/>
              <a:ext cx="3871616" cy="460375"/>
            </a:xfrm>
            <a:prstGeom prst="rect">
              <a:avLst/>
            </a:prstGeom>
          </p:spPr>
          <p:txBody>
            <a:bodyPr wrap="square">
              <a:spAutoFit/>
            </a:bodyPr>
            <a:lstStyle/>
            <a:p>
              <a:pPr algn="ctr"/>
              <a:r>
                <a:rPr lang="zh-CN" altLang="en-US" sz="2400" b="1" dirty="0">
                  <a:solidFill>
                    <a:prstClr val="black"/>
                  </a:solidFill>
                  <a:latin typeface="黑体" panose="02010609060101010101" pitchFamily="49" charset="-122"/>
                  <a:ea typeface="黑体" panose="02010609060101010101" pitchFamily="49" charset="-122"/>
                  <a:cs typeface="Times New Roman" panose="02020603050405020304" charset="0"/>
                </a:rPr>
                <a:t>单摆</a:t>
              </a:r>
            </a:p>
          </p:txBody>
        </p:sp>
      </p:grpSp>
      <p:pic>
        <p:nvPicPr>
          <p:cNvPr id="23" name="Picture 2" descr="D:\图标图片\f3373a58f30e42a28f0f3dcc05381ad6.gif"/>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0800000">
            <a:off x="4481749" y="4123689"/>
            <a:ext cx="275076" cy="30117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25" grpId="0" bldLvl="0" animBg="1"/>
      <p:bldP spid="26" grpId="0" bldLvl="0" animBg="1"/>
      <p:bldP spid="27" grpId="0" bldLvl="0" animBg="1"/>
      <p:bldP spid="28"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hlinkClick r:id="rId2" action="ppaction://hlinkfile"/>
          </p:cNvPr>
          <p:cNvPicPr>
            <a:picLocks noChangeAspect="1"/>
          </p:cNvPicPr>
          <p:nvPr/>
        </p:nvPicPr>
        <p:blipFill>
          <a:blip r:embed="rId3"/>
          <a:stretch>
            <a:fillRect/>
          </a:stretch>
        </p:blipFill>
        <p:spPr>
          <a:xfrm>
            <a:off x="728524" y="1539955"/>
            <a:ext cx="2756751" cy="2774349"/>
          </a:xfrm>
          <a:prstGeom prst="rect">
            <a:avLst/>
          </a:prstGeom>
        </p:spPr>
      </p:pic>
      <p:sp>
        <p:nvSpPr>
          <p:cNvPr id="14339" name="Text Box 3"/>
          <p:cNvSpPr txBox="1">
            <a:spLocks noChangeArrowheads="1"/>
          </p:cNvSpPr>
          <p:nvPr/>
        </p:nvSpPr>
        <p:spPr bwMode="auto">
          <a:xfrm>
            <a:off x="4107180" y="1327150"/>
            <a:ext cx="4316730" cy="1643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40000"/>
              </a:lnSpc>
            </a:pPr>
            <a:r>
              <a:rPr lang="zh-CN" altLang="en-US" sz="2400" b="1" dirty="0">
                <a:solidFill>
                  <a:srgbClr val="003300"/>
                </a:solidFill>
                <a:latin typeface="宋体" panose="02010600030101010101" pitchFamily="2" charset="-122"/>
                <a:ea typeface="宋体" panose="02010600030101010101" pitchFamily="2" charset="-122"/>
                <a:cs typeface="楷体" panose="02010609060101010101" charset="-122"/>
              </a:rPr>
              <a:t>铁球压缩弹簧过程中，铁球的</a:t>
            </a:r>
            <a:r>
              <a:rPr lang="zh-CN" altLang="en-US" sz="2400" b="1" dirty="0">
                <a:solidFill>
                  <a:srgbClr val="FF0000"/>
                </a:solidFill>
                <a:latin typeface="宋体" panose="02010600030101010101" pitchFamily="2" charset="-122"/>
                <a:ea typeface="宋体" panose="02010600030101010101" pitchFamily="2" charset="-122"/>
                <a:cs typeface="楷体" panose="02010609060101010101" charset="-122"/>
              </a:rPr>
              <a:t>动能减小</a:t>
            </a:r>
            <a:r>
              <a:rPr lang="zh-CN" altLang="en-US" sz="2400" b="1" dirty="0">
                <a:solidFill>
                  <a:srgbClr val="003300"/>
                </a:solidFill>
                <a:latin typeface="宋体" panose="02010600030101010101" pitchFamily="2" charset="-122"/>
                <a:ea typeface="宋体" panose="02010600030101010101" pitchFamily="2" charset="-122"/>
                <a:cs typeface="楷体" panose="02010609060101010101" charset="-122"/>
              </a:rPr>
              <a:t>，弹簧的</a:t>
            </a:r>
            <a:r>
              <a:rPr lang="zh-CN" altLang="en-US" sz="2400" b="1" dirty="0">
                <a:solidFill>
                  <a:srgbClr val="FF0000"/>
                </a:solidFill>
                <a:latin typeface="宋体" panose="02010600030101010101" pitchFamily="2" charset="-122"/>
                <a:ea typeface="宋体" panose="02010600030101010101" pitchFamily="2" charset="-122"/>
                <a:cs typeface="楷体" panose="02010609060101010101" charset="-122"/>
              </a:rPr>
              <a:t>弹性势能增大</a:t>
            </a:r>
            <a:r>
              <a:rPr lang="zh-CN" altLang="en-US" sz="2400" b="1" dirty="0">
                <a:solidFill>
                  <a:srgbClr val="003300"/>
                </a:solidFill>
                <a:latin typeface="宋体" panose="02010600030101010101" pitchFamily="2" charset="-122"/>
                <a:ea typeface="宋体" panose="02010600030101010101" pitchFamily="2" charset="-122"/>
                <a:cs typeface="楷体" panose="02010609060101010101" charset="-122"/>
              </a:rPr>
              <a:t>，</a:t>
            </a:r>
            <a:r>
              <a:rPr lang="zh-CN" altLang="en-US" sz="2400" b="1" dirty="0">
                <a:solidFill>
                  <a:srgbClr val="FF0000"/>
                </a:solidFill>
                <a:latin typeface="宋体" panose="02010600030101010101" pitchFamily="2" charset="-122"/>
                <a:ea typeface="宋体" panose="02010600030101010101" pitchFamily="2" charset="-122"/>
                <a:cs typeface="楷体" panose="02010609060101010101" charset="-122"/>
              </a:rPr>
              <a:t>动能转化为弹性势能。</a:t>
            </a:r>
            <a:endParaRPr lang="en-US" altLang="zh-CN" sz="2400" b="1" dirty="0">
              <a:solidFill>
                <a:srgbClr val="FF0000"/>
              </a:solidFill>
              <a:latin typeface="宋体" panose="02010600030101010101" pitchFamily="2" charset="-122"/>
              <a:ea typeface="宋体" panose="02010600030101010101" pitchFamily="2" charset="-122"/>
              <a:cs typeface="楷体" panose="02010609060101010101" charset="-122"/>
            </a:endParaRPr>
          </a:p>
        </p:txBody>
      </p:sp>
      <p:sp>
        <p:nvSpPr>
          <p:cNvPr id="14343" name="Text Box 7"/>
          <p:cNvSpPr txBox="1">
            <a:spLocks noChangeArrowheads="1"/>
          </p:cNvSpPr>
          <p:nvPr/>
        </p:nvSpPr>
        <p:spPr bwMode="auto">
          <a:xfrm>
            <a:off x="4165600" y="3129915"/>
            <a:ext cx="4185285" cy="1643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40000"/>
              </a:lnSpc>
            </a:pPr>
            <a:r>
              <a:rPr lang="zh-CN" altLang="en-US" sz="2400" b="1" dirty="0">
                <a:solidFill>
                  <a:srgbClr val="003300"/>
                </a:solidFill>
                <a:latin typeface="宋体" panose="02010600030101010101" pitchFamily="2" charset="-122"/>
                <a:ea typeface="宋体" panose="02010600030101010101" pitchFamily="2" charset="-122"/>
                <a:cs typeface="楷体" panose="02010609060101010101" charset="-122"/>
              </a:rPr>
              <a:t>弹簧恢复过程中，弹簧的</a:t>
            </a:r>
            <a:r>
              <a:rPr lang="zh-CN" altLang="en-US" sz="2400" b="1" dirty="0">
                <a:solidFill>
                  <a:srgbClr val="FF0000"/>
                </a:solidFill>
                <a:latin typeface="宋体" panose="02010600030101010101" pitchFamily="2" charset="-122"/>
                <a:ea typeface="宋体" panose="02010600030101010101" pitchFamily="2" charset="-122"/>
                <a:cs typeface="楷体" panose="02010609060101010101" charset="-122"/>
              </a:rPr>
              <a:t>弹性势能减小</a:t>
            </a:r>
            <a:r>
              <a:rPr lang="zh-CN" altLang="en-US" sz="2400" b="1" dirty="0">
                <a:solidFill>
                  <a:srgbClr val="003300"/>
                </a:solidFill>
                <a:latin typeface="宋体" panose="02010600030101010101" pitchFamily="2" charset="-122"/>
                <a:ea typeface="宋体" panose="02010600030101010101" pitchFamily="2" charset="-122"/>
                <a:cs typeface="楷体" panose="02010609060101010101" charset="-122"/>
              </a:rPr>
              <a:t>，铁球的</a:t>
            </a:r>
            <a:r>
              <a:rPr lang="zh-CN" altLang="en-US" sz="2400" b="1" dirty="0">
                <a:solidFill>
                  <a:srgbClr val="FF0000"/>
                </a:solidFill>
                <a:latin typeface="宋体" panose="02010600030101010101" pitchFamily="2" charset="-122"/>
                <a:ea typeface="宋体" panose="02010600030101010101" pitchFamily="2" charset="-122"/>
                <a:cs typeface="楷体" panose="02010609060101010101" charset="-122"/>
              </a:rPr>
              <a:t>动能增大</a:t>
            </a:r>
            <a:r>
              <a:rPr lang="zh-CN" altLang="en-US" sz="2400" b="1" dirty="0">
                <a:solidFill>
                  <a:srgbClr val="003300"/>
                </a:solidFill>
                <a:latin typeface="宋体" panose="02010600030101010101" pitchFamily="2" charset="-122"/>
                <a:ea typeface="宋体" panose="02010600030101010101" pitchFamily="2" charset="-122"/>
                <a:cs typeface="楷体" panose="02010609060101010101" charset="-122"/>
              </a:rPr>
              <a:t>，</a:t>
            </a:r>
            <a:r>
              <a:rPr lang="zh-CN" altLang="en-US" sz="2400" b="1" dirty="0">
                <a:solidFill>
                  <a:srgbClr val="FF0000"/>
                </a:solidFill>
                <a:latin typeface="宋体" panose="02010600030101010101" pitchFamily="2" charset="-122"/>
                <a:ea typeface="宋体" panose="02010600030101010101" pitchFamily="2" charset="-122"/>
                <a:cs typeface="楷体" panose="02010609060101010101" charset="-122"/>
              </a:rPr>
              <a:t>弹性势能转化为动能。</a:t>
            </a:r>
            <a:endParaRPr lang="en-US" altLang="zh-CN" sz="2400" b="1" dirty="0">
              <a:solidFill>
                <a:srgbClr val="FF0000"/>
              </a:solidFill>
              <a:latin typeface="宋体" panose="02010600030101010101" pitchFamily="2" charset="-122"/>
              <a:ea typeface="宋体" panose="02010600030101010101" pitchFamily="2" charset="-122"/>
              <a:cs typeface="楷体" panose="02010609060101010101" charset="-122"/>
            </a:endParaRPr>
          </a:p>
        </p:txBody>
      </p:sp>
      <p:pic>
        <p:nvPicPr>
          <p:cNvPr id="10" name="Picture 2" descr="D:\图标图片\f3373a58f30e42a28f0f3dcc05381ad6.gif"/>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a:off x="3210199" y="4013126"/>
            <a:ext cx="275076" cy="301178"/>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2106900" y="636103"/>
            <a:ext cx="5317355" cy="495548"/>
            <a:chOff x="2506980" y="579256"/>
            <a:chExt cx="3958508" cy="495548"/>
          </a:xfrm>
        </p:grpSpPr>
        <p:pic>
          <p:nvPicPr>
            <p:cNvPr id="12"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r="735"/>
            <a:stretch>
              <a:fillRect/>
            </a:stretch>
          </p:blipFill>
          <p:spPr bwMode="auto">
            <a:xfrm>
              <a:off x="2506980" y="593791"/>
              <a:ext cx="3958508" cy="481013"/>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矩形 12"/>
            <p:cNvSpPr/>
            <p:nvPr/>
          </p:nvSpPr>
          <p:spPr>
            <a:xfrm>
              <a:off x="2593872" y="579256"/>
              <a:ext cx="3871616" cy="460375"/>
            </a:xfrm>
            <a:prstGeom prst="rect">
              <a:avLst/>
            </a:prstGeom>
          </p:spPr>
          <p:txBody>
            <a:bodyPr wrap="square">
              <a:spAutoFit/>
            </a:bodyPr>
            <a:lstStyle/>
            <a:p>
              <a:pPr algn="ctr"/>
              <a:r>
                <a:rPr lang="zh-CN" altLang="en-US" sz="2400" b="1" dirty="0">
                  <a:solidFill>
                    <a:prstClr val="black"/>
                  </a:solidFill>
                  <a:latin typeface="黑体" panose="02010609060101010101" pitchFamily="49" charset="-122"/>
                  <a:ea typeface="黑体" panose="02010609060101010101" pitchFamily="49" charset="-122"/>
                  <a:cs typeface="Times New Roman" panose="02020603050405020304" charset="0"/>
                </a:rPr>
                <a:t>弹性势能与动能的转化</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blinds(horizontal)">
                                      <p:cBhvr>
                                        <p:cTn id="7" dur="500"/>
                                        <p:tgtEl>
                                          <p:spTgt spid="1433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4343"/>
                                        </p:tgtEl>
                                        <p:attrNameLst>
                                          <p:attrName>style.visibility</p:attrName>
                                        </p:attrNameLst>
                                      </p:cBhvr>
                                      <p:to>
                                        <p:strVal val="visible"/>
                                      </p:to>
                                    </p:set>
                                    <p:animEffect transition="in" filter="box(in)">
                                      <p:cBhvr>
                                        <p:cTn id="12" dur="500"/>
                                        <p:tgtEl>
                                          <p:spTgt spid="143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ldLvl="0" animBg="1"/>
      <p:bldP spid="1434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9" name="Group 3"/>
          <p:cNvGrpSpPr/>
          <p:nvPr/>
        </p:nvGrpSpPr>
        <p:grpSpPr bwMode="auto">
          <a:xfrm rot="-336813">
            <a:off x="5650178" y="1283018"/>
            <a:ext cx="871538" cy="841772"/>
            <a:chOff x="975" y="210"/>
            <a:chExt cx="998" cy="998"/>
          </a:xfrm>
        </p:grpSpPr>
        <p:sp>
          <p:nvSpPr>
            <p:cNvPr id="39940" name="Oval 4"/>
            <p:cNvSpPr>
              <a:spLocks noChangeArrowheads="1"/>
            </p:cNvSpPr>
            <p:nvPr/>
          </p:nvSpPr>
          <p:spPr bwMode="auto">
            <a:xfrm>
              <a:off x="975" y="210"/>
              <a:ext cx="998" cy="998"/>
            </a:xfrm>
            <a:prstGeom prst="ellipse">
              <a:avLst/>
            </a:prstGeom>
            <a:solidFill>
              <a:srgbClr val="FF0000"/>
            </a:solidFill>
            <a:ln w="9525">
              <a:solidFill>
                <a:srgbClr val="FF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p>
          </p:txBody>
        </p:sp>
        <p:sp>
          <p:nvSpPr>
            <p:cNvPr id="39941" name="Freeform 5"/>
            <p:cNvSpPr/>
            <p:nvPr/>
          </p:nvSpPr>
          <p:spPr bwMode="auto">
            <a:xfrm>
              <a:off x="1152" y="274"/>
              <a:ext cx="131" cy="814"/>
            </a:xfrm>
            <a:custGeom>
              <a:avLst/>
              <a:gdLst>
                <a:gd name="T0" fmla="*/ 73 w 131"/>
                <a:gd name="T1" fmla="*/ 0 h 814"/>
                <a:gd name="T2" fmla="*/ 119 w 131"/>
                <a:gd name="T3" fmla="*/ 430 h 814"/>
                <a:gd name="T4" fmla="*/ 0 w 131"/>
                <a:gd name="T5" fmla="*/ 814 h 814"/>
              </a:gdLst>
              <a:ahLst/>
              <a:cxnLst>
                <a:cxn ang="0">
                  <a:pos x="T0" y="T1"/>
                </a:cxn>
                <a:cxn ang="0">
                  <a:pos x="T2" y="T3"/>
                </a:cxn>
                <a:cxn ang="0">
                  <a:pos x="T4" y="T5"/>
                </a:cxn>
              </a:cxnLst>
              <a:rect l="0" t="0" r="r" b="b"/>
              <a:pathLst>
                <a:path w="131" h="814">
                  <a:moveTo>
                    <a:pt x="73" y="0"/>
                  </a:moveTo>
                  <a:cubicBezTo>
                    <a:pt x="79" y="72"/>
                    <a:pt x="131" y="294"/>
                    <a:pt x="119" y="430"/>
                  </a:cubicBezTo>
                  <a:cubicBezTo>
                    <a:pt x="107" y="566"/>
                    <a:pt x="25" y="734"/>
                    <a:pt x="0" y="814"/>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p>
          </p:txBody>
        </p:sp>
        <p:sp>
          <p:nvSpPr>
            <p:cNvPr id="39942" name="Freeform 6"/>
            <p:cNvSpPr/>
            <p:nvPr/>
          </p:nvSpPr>
          <p:spPr bwMode="auto">
            <a:xfrm>
              <a:off x="1639" y="255"/>
              <a:ext cx="107" cy="862"/>
            </a:xfrm>
            <a:custGeom>
              <a:avLst/>
              <a:gdLst>
                <a:gd name="T0" fmla="*/ 62 w 107"/>
                <a:gd name="T1" fmla="*/ 0 h 862"/>
                <a:gd name="T2" fmla="*/ 7 w 107"/>
                <a:gd name="T3" fmla="*/ 449 h 862"/>
                <a:gd name="T4" fmla="*/ 107 w 107"/>
                <a:gd name="T5" fmla="*/ 862 h 862"/>
              </a:gdLst>
              <a:ahLst/>
              <a:cxnLst>
                <a:cxn ang="0">
                  <a:pos x="T0" y="T1"/>
                </a:cxn>
                <a:cxn ang="0">
                  <a:pos x="T2" y="T3"/>
                </a:cxn>
                <a:cxn ang="0">
                  <a:pos x="T4" y="T5"/>
                </a:cxn>
              </a:cxnLst>
              <a:rect l="0" t="0" r="r" b="b"/>
              <a:pathLst>
                <a:path w="107" h="862">
                  <a:moveTo>
                    <a:pt x="62" y="0"/>
                  </a:moveTo>
                  <a:cubicBezTo>
                    <a:pt x="53" y="75"/>
                    <a:pt x="0" y="305"/>
                    <a:pt x="7" y="449"/>
                  </a:cubicBezTo>
                  <a:cubicBezTo>
                    <a:pt x="14" y="593"/>
                    <a:pt x="86" y="776"/>
                    <a:pt x="107" y="862"/>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p>
          </p:txBody>
        </p:sp>
        <p:sp>
          <p:nvSpPr>
            <p:cNvPr id="39943" name="Freeform 7"/>
            <p:cNvSpPr/>
            <p:nvPr/>
          </p:nvSpPr>
          <p:spPr bwMode="auto">
            <a:xfrm>
              <a:off x="975" y="618"/>
              <a:ext cx="998" cy="151"/>
            </a:xfrm>
            <a:custGeom>
              <a:avLst/>
              <a:gdLst>
                <a:gd name="T0" fmla="*/ 0 w 998"/>
                <a:gd name="T1" fmla="*/ 0 h 151"/>
                <a:gd name="T2" fmla="*/ 408 w 998"/>
                <a:gd name="T3" fmla="*/ 136 h 151"/>
                <a:gd name="T4" fmla="*/ 998 w 998"/>
                <a:gd name="T5" fmla="*/ 91 h 151"/>
              </a:gdLst>
              <a:ahLst/>
              <a:cxnLst>
                <a:cxn ang="0">
                  <a:pos x="T0" y="T1"/>
                </a:cxn>
                <a:cxn ang="0">
                  <a:pos x="T2" y="T3"/>
                </a:cxn>
                <a:cxn ang="0">
                  <a:pos x="T4" y="T5"/>
                </a:cxn>
              </a:cxnLst>
              <a:rect l="0" t="0" r="r" b="b"/>
              <a:pathLst>
                <a:path w="998" h="151">
                  <a:moveTo>
                    <a:pt x="0" y="0"/>
                  </a:moveTo>
                  <a:cubicBezTo>
                    <a:pt x="121" y="60"/>
                    <a:pt x="242" y="121"/>
                    <a:pt x="408" y="136"/>
                  </a:cubicBezTo>
                  <a:cubicBezTo>
                    <a:pt x="574" y="151"/>
                    <a:pt x="786" y="121"/>
                    <a:pt x="998" y="91"/>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p>
          </p:txBody>
        </p:sp>
        <p:sp>
          <p:nvSpPr>
            <p:cNvPr id="39944" name="Freeform 8"/>
            <p:cNvSpPr/>
            <p:nvPr/>
          </p:nvSpPr>
          <p:spPr bwMode="auto">
            <a:xfrm>
              <a:off x="1429" y="210"/>
              <a:ext cx="45" cy="997"/>
            </a:xfrm>
            <a:custGeom>
              <a:avLst/>
              <a:gdLst>
                <a:gd name="T0" fmla="*/ 45 w 45"/>
                <a:gd name="T1" fmla="*/ 0 h 997"/>
                <a:gd name="T2" fmla="*/ 0 w 45"/>
                <a:gd name="T3" fmla="*/ 997 h 997"/>
              </a:gdLst>
              <a:ahLst/>
              <a:cxnLst>
                <a:cxn ang="0">
                  <a:pos x="T0" y="T1"/>
                </a:cxn>
                <a:cxn ang="0">
                  <a:pos x="T2" y="T3"/>
                </a:cxn>
              </a:cxnLst>
              <a:rect l="0" t="0" r="r" b="b"/>
              <a:pathLst>
                <a:path w="45" h="997">
                  <a:moveTo>
                    <a:pt x="45" y="0"/>
                  </a:moveTo>
                  <a:cubicBezTo>
                    <a:pt x="45" y="0"/>
                    <a:pt x="22" y="498"/>
                    <a:pt x="0" y="997"/>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p>
          </p:txBody>
        </p:sp>
      </p:grpSp>
      <p:grpSp>
        <p:nvGrpSpPr>
          <p:cNvPr id="39945" name="Group 9"/>
          <p:cNvGrpSpPr/>
          <p:nvPr/>
        </p:nvGrpSpPr>
        <p:grpSpPr bwMode="auto">
          <a:xfrm rot="-336813">
            <a:off x="5650178" y="1283018"/>
            <a:ext cx="873919" cy="842963"/>
            <a:chOff x="975" y="210"/>
            <a:chExt cx="998" cy="998"/>
          </a:xfrm>
        </p:grpSpPr>
        <p:sp>
          <p:nvSpPr>
            <p:cNvPr id="39946" name="Oval 10"/>
            <p:cNvSpPr>
              <a:spLocks noChangeArrowheads="1"/>
            </p:cNvSpPr>
            <p:nvPr/>
          </p:nvSpPr>
          <p:spPr bwMode="auto">
            <a:xfrm>
              <a:off x="975" y="210"/>
              <a:ext cx="998" cy="998"/>
            </a:xfrm>
            <a:prstGeom prst="ellipse">
              <a:avLst/>
            </a:prstGeom>
            <a:solidFill>
              <a:srgbClr val="FF0000"/>
            </a:solidFill>
            <a:ln w="9525">
              <a:solidFill>
                <a:srgbClr val="FF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p>
          </p:txBody>
        </p:sp>
        <p:sp>
          <p:nvSpPr>
            <p:cNvPr id="39947" name="Freeform 11"/>
            <p:cNvSpPr/>
            <p:nvPr/>
          </p:nvSpPr>
          <p:spPr bwMode="auto">
            <a:xfrm>
              <a:off x="1152" y="274"/>
              <a:ext cx="131" cy="814"/>
            </a:xfrm>
            <a:custGeom>
              <a:avLst/>
              <a:gdLst>
                <a:gd name="T0" fmla="*/ 73 w 131"/>
                <a:gd name="T1" fmla="*/ 0 h 814"/>
                <a:gd name="T2" fmla="*/ 119 w 131"/>
                <a:gd name="T3" fmla="*/ 430 h 814"/>
                <a:gd name="T4" fmla="*/ 0 w 131"/>
                <a:gd name="T5" fmla="*/ 814 h 814"/>
              </a:gdLst>
              <a:ahLst/>
              <a:cxnLst>
                <a:cxn ang="0">
                  <a:pos x="T0" y="T1"/>
                </a:cxn>
                <a:cxn ang="0">
                  <a:pos x="T2" y="T3"/>
                </a:cxn>
                <a:cxn ang="0">
                  <a:pos x="T4" y="T5"/>
                </a:cxn>
              </a:cxnLst>
              <a:rect l="0" t="0" r="r" b="b"/>
              <a:pathLst>
                <a:path w="131" h="814">
                  <a:moveTo>
                    <a:pt x="73" y="0"/>
                  </a:moveTo>
                  <a:cubicBezTo>
                    <a:pt x="79" y="72"/>
                    <a:pt x="131" y="294"/>
                    <a:pt x="119" y="430"/>
                  </a:cubicBezTo>
                  <a:cubicBezTo>
                    <a:pt x="107" y="566"/>
                    <a:pt x="25" y="734"/>
                    <a:pt x="0" y="814"/>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p>
          </p:txBody>
        </p:sp>
        <p:sp>
          <p:nvSpPr>
            <p:cNvPr id="39948" name="Freeform 12"/>
            <p:cNvSpPr/>
            <p:nvPr/>
          </p:nvSpPr>
          <p:spPr bwMode="auto">
            <a:xfrm>
              <a:off x="1639" y="255"/>
              <a:ext cx="107" cy="862"/>
            </a:xfrm>
            <a:custGeom>
              <a:avLst/>
              <a:gdLst>
                <a:gd name="T0" fmla="*/ 62 w 107"/>
                <a:gd name="T1" fmla="*/ 0 h 862"/>
                <a:gd name="T2" fmla="*/ 7 w 107"/>
                <a:gd name="T3" fmla="*/ 449 h 862"/>
                <a:gd name="T4" fmla="*/ 107 w 107"/>
                <a:gd name="T5" fmla="*/ 862 h 862"/>
              </a:gdLst>
              <a:ahLst/>
              <a:cxnLst>
                <a:cxn ang="0">
                  <a:pos x="T0" y="T1"/>
                </a:cxn>
                <a:cxn ang="0">
                  <a:pos x="T2" y="T3"/>
                </a:cxn>
                <a:cxn ang="0">
                  <a:pos x="T4" y="T5"/>
                </a:cxn>
              </a:cxnLst>
              <a:rect l="0" t="0" r="r" b="b"/>
              <a:pathLst>
                <a:path w="107" h="862">
                  <a:moveTo>
                    <a:pt x="62" y="0"/>
                  </a:moveTo>
                  <a:cubicBezTo>
                    <a:pt x="53" y="75"/>
                    <a:pt x="0" y="305"/>
                    <a:pt x="7" y="449"/>
                  </a:cubicBezTo>
                  <a:cubicBezTo>
                    <a:pt x="14" y="593"/>
                    <a:pt x="86" y="776"/>
                    <a:pt x="107" y="862"/>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p>
          </p:txBody>
        </p:sp>
        <p:sp>
          <p:nvSpPr>
            <p:cNvPr id="39949" name="Freeform 13"/>
            <p:cNvSpPr/>
            <p:nvPr/>
          </p:nvSpPr>
          <p:spPr bwMode="auto">
            <a:xfrm>
              <a:off x="975" y="618"/>
              <a:ext cx="998" cy="151"/>
            </a:xfrm>
            <a:custGeom>
              <a:avLst/>
              <a:gdLst>
                <a:gd name="T0" fmla="*/ 0 w 998"/>
                <a:gd name="T1" fmla="*/ 0 h 151"/>
                <a:gd name="T2" fmla="*/ 408 w 998"/>
                <a:gd name="T3" fmla="*/ 136 h 151"/>
                <a:gd name="T4" fmla="*/ 998 w 998"/>
                <a:gd name="T5" fmla="*/ 91 h 151"/>
              </a:gdLst>
              <a:ahLst/>
              <a:cxnLst>
                <a:cxn ang="0">
                  <a:pos x="T0" y="T1"/>
                </a:cxn>
                <a:cxn ang="0">
                  <a:pos x="T2" y="T3"/>
                </a:cxn>
                <a:cxn ang="0">
                  <a:pos x="T4" y="T5"/>
                </a:cxn>
              </a:cxnLst>
              <a:rect l="0" t="0" r="r" b="b"/>
              <a:pathLst>
                <a:path w="998" h="151">
                  <a:moveTo>
                    <a:pt x="0" y="0"/>
                  </a:moveTo>
                  <a:cubicBezTo>
                    <a:pt x="121" y="60"/>
                    <a:pt x="242" y="121"/>
                    <a:pt x="408" y="136"/>
                  </a:cubicBezTo>
                  <a:cubicBezTo>
                    <a:pt x="574" y="151"/>
                    <a:pt x="786" y="121"/>
                    <a:pt x="998" y="91"/>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p>
          </p:txBody>
        </p:sp>
        <p:sp>
          <p:nvSpPr>
            <p:cNvPr id="39950" name="Freeform 14"/>
            <p:cNvSpPr/>
            <p:nvPr/>
          </p:nvSpPr>
          <p:spPr bwMode="auto">
            <a:xfrm>
              <a:off x="1429" y="210"/>
              <a:ext cx="45" cy="997"/>
            </a:xfrm>
            <a:custGeom>
              <a:avLst/>
              <a:gdLst>
                <a:gd name="T0" fmla="*/ 45 w 45"/>
                <a:gd name="T1" fmla="*/ 0 h 997"/>
                <a:gd name="T2" fmla="*/ 0 w 45"/>
                <a:gd name="T3" fmla="*/ 997 h 997"/>
              </a:gdLst>
              <a:ahLst/>
              <a:cxnLst>
                <a:cxn ang="0">
                  <a:pos x="T0" y="T1"/>
                </a:cxn>
                <a:cxn ang="0">
                  <a:pos x="T2" y="T3"/>
                </a:cxn>
              </a:cxnLst>
              <a:rect l="0" t="0" r="r" b="b"/>
              <a:pathLst>
                <a:path w="45" h="997">
                  <a:moveTo>
                    <a:pt x="45" y="0"/>
                  </a:moveTo>
                  <a:cubicBezTo>
                    <a:pt x="45" y="0"/>
                    <a:pt x="22" y="498"/>
                    <a:pt x="0" y="997"/>
                  </a:cubicBezTo>
                </a:path>
              </a:pathLst>
            </a:cu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p>
          </p:txBody>
        </p:sp>
      </p:grpSp>
      <p:sp>
        <p:nvSpPr>
          <p:cNvPr id="39951" name="AutoShape 15"/>
          <p:cNvSpPr>
            <a:spLocks noChangeArrowheads="1"/>
          </p:cNvSpPr>
          <p:nvPr/>
        </p:nvSpPr>
        <p:spPr bwMode="auto">
          <a:xfrm>
            <a:off x="5478727" y="2083435"/>
            <a:ext cx="587375" cy="1359535"/>
          </a:xfrm>
          <a:prstGeom prst="downArrow">
            <a:avLst>
              <a:gd name="adj1" fmla="val 50000"/>
              <a:gd name="adj2" fmla="val 60690"/>
            </a:avLst>
          </a:prstGeom>
          <a:noFill/>
          <a:ln>
            <a:solidFill>
              <a:schemeClr val="accent1">
                <a:lumMod val="75000"/>
              </a:schemeClr>
            </a:solidFill>
          </a:ln>
          <a:effectLst/>
        </p:spPr>
        <p:txBody>
          <a:bodyPr vert="eaVert" wrap="none" anchor="ctr"/>
          <a:lstStyle/>
          <a:p>
            <a:pPr algn="ctr"/>
            <a:r>
              <a:rPr lang="zh-CN" altLang="en-US" sz="2400" b="1" dirty="0">
                <a:latin typeface="宋体" panose="02010600030101010101" pitchFamily="2" charset="-122"/>
                <a:ea typeface="宋体" panose="02010600030101010101" pitchFamily="2" charset="-122"/>
              </a:rPr>
              <a:t>高度减小</a:t>
            </a:r>
          </a:p>
        </p:txBody>
      </p:sp>
      <p:sp>
        <p:nvSpPr>
          <p:cNvPr id="39952" name="AutoShape 16"/>
          <p:cNvSpPr>
            <a:spLocks noChangeArrowheads="1"/>
          </p:cNvSpPr>
          <p:nvPr/>
        </p:nvSpPr>
        <p:spPr bwMode="auto">
          <a:xfrm>
            <a:off x="6107378" y="2083435"/>
            <a:ext cx="574675" cy="1358900"/>
          </a:xfrm>
          <a:prstGeom prst="downArrow">
            <a:avLst>
              <a:gd name="adj1" fmla="val 50000"/>
              <a:gd name="adj2" fmla="val 58639"/>
            </a:avLst>
          </a:prstGeom>
          <a:noFill/>
          <a:ln w="9525">
            <a:solidFill>
              <a:schemeClr val="tx1"/>
            </a:solidFill>
            <a:miter lim="800000"/>
            <a:headEnd/>
            <a:tailEnd/>
          </a:ln>
          <a:effectLst/>
        </p:spPr>
        <p:txBody>
          <a:bodyPr vert="eaVert" wrap="none" anchor="ctr"/>
          <a:lstStyle/>
          <a:p>
            <a:pPr algn="ctr"/>
            <a:r>
              <a:rPr lang="zh-CN" altLang="en-US" sz="2400" b="1" dirty="0">
                <a:latin typeface="宋体" panose="02010600030101010101" pitchFamily="2" charset="-122"/>
                <a:ea typeface="宋体" panose="02010600030101010101" pitchFamily="2" charset="-122"/>
              </a:rPr>
              <a:t>速度增大</a:t>
            </a:r>
          </a:p>
        </p:txBody>
      </p:sp>
      <p:sp>
        <p:nvSpPr>
          <p:cNvPr id="39953" name="Rectangle 17"/>
          <p:cNvSpPr>
            <a:spLocks noChangeArrowheads="1"/>
          </p:cNvSpPr>
          <p:nvPr/>
        </p:nvSpPr>
        <p:spPr bwMode="auto">
          <a:xfrm>
            <a:off x="3624044" y="2228215"/>
            <a:ext cx="1412724" cy="829945"/>
          </a:xfrm>
          <a:prstGeom prst="rect">
            <a:avLst/>
          </a:prstGeom>
          <a:noFill/>
          <a:ln>
            <a:solidFill>
              <a:srgbClr val="0000FF"/>
            </a:solidFill>
          </a:ln>
          <a:effectLst/>
        </p:spPr>
        <p:txBody>
          <a:bodyPr wrap="square">
            <a:spAutoFit/>
          </a:bodyPr>
          <a:lstStyle/>
          <a:p>
            <a:pPr algn="ctr"/>
            <a:r>
              <a:rPr lang="zh-CN" altLang="en-US" sz="2400" b="1">
                <a:solidFill>
                  <a:srgbClr val="FF0000"/>
                </a:solidFill>
                <a:latin typeface="宋体" panose="02010600030101010101" pitchFamily="2" charset="-122"/>
                <a:ea typeface="宋体" panose="02010600030101010101" pitchFamily="2" charset="-122"/>
              </a:rPr>
              <a:t>重力势能减小</a:t>
            </a:r>
          </a:p>
        </p:txBody>
      </p:sp>
      <p:sp>
        <p:nvSpPr>
          <p:cNvPr id="39954" name="Rectangle 18"/>
          <p:cNvSpPr>
            <a:spLocks noChangeArrowheads="1"/>
          </p:cNvSpPr>
          <p:nvPr/>
        </p:nvSpPr>
        <p:spPr bwMode="auto">
          <a:xfrm>
            <a:off x="7437703" y="2157095"/>
            <a:ext cx="949960" cy="829945"/>
          </a:xfrm>
          <a:prstGeom prst="rect">
            <a:avLst/>
          </a:prstGeom>
          <a:noFill/>
          <a:ln>
            <a:solidFill>
              <a:srgbClr val="0000FF"/>
            </a:solidFill>
          </a:ln>
          <a:effectLst/>
        </p:spPr>
        <p:txBody>
          <a:bodyPr wrap="square">
            <a:spAutoFit/>
          </a:bodyPr>
          <a:lstStyle/>
          <a:p>
            <a:pPr algn="ctr"/>
            <a:r>
              <a:rPr lang="zh-CN" altLang="en-US" sz="2400" b="1" dirty="0">
                <a:solidFill>
                  <a:srgbClr val="FF0000"/>
                </a:solidFill>
                <a:latin typeface="宋体" panose="02010600030101010101" pitchFamily="2" charset="-122"/>
                <a:ea typeface="宋体" panose="02010600030101010101" pitchFamily="2" charset="-122"/>
              </a:rPr>
              <a:t>动能增大</a:t>
            </a:r>
          </a:p>
        </p:txBody>
      </p:sp>
      <p:sp>
        <p:nvSpPr>
          <p:cNvPr id="39955" name="AutoShape 19"/>
          <p:cNvSpPr>
            <a:spLocks noChangeArrowheads="1"/>
          </p:cNvSpPr>
          <p:nvPr/>
        </p:nvSpPr>
        <p:spPr bwMode="auto">
          <a:xfrm>
            <a:off x="5091099" y="2515964"/>
            <a:ext cx="457200" cy="228600"/>
          </a:xfrm>
          <a:prstGeom prst="leftArrow">
            <a:avLst>
              <a:gd name="adj1" fmla="val 50000"/>
              <a:gd name="adj2" fmla="val 50000"/>
            </a:avLst>
          </a:prstGeom>
          <a:solidFill>
            <a:schemeClr val="accent1"/>
          </a:solidFill>
          <a:ln>
            <a:noFill/>
          </a:ln>
          <a:effectLst/>
        </p:spPr>
        <p:txBody>
          <a:bodyPr wrap="none" anchor="ctr"/>
          <a:lstStyle/>
          <a:p>
            <a:endParaRPr lang="zh-CN" altLang="en-US" sz="2400" b="1">
              <a:latin typeface="楷体" panose="02010609060101010101" charset="-122"/>
              <a:ea typeface="楷体" panose="02010609060101010101" charset="-122"/>
            </a:endParaRPr>
          </a:p>
        </p:txBody>
      </p:sp>
      <p:sp>
        <p:nvSpPr>
          <p:cNvPr id="39956" name="AutoShape 20"/>
          <p:cNvSpPr>
            <a:spLocks noChangeArrowheads="1"/>
          </p:cNvSpPr>
          <p:nvPr/>
        </p:nvSpPr>
        <p:spPr bwMode="auto">
          <a:xfrm rot="10800000">
            <a:off x="6793178" y="2528887"/>
            <a:ext cx="457200" cy="228600"/>
          </a:xfrm>
          <a:prstGeom prst="leftArrow">
            <a:avLst>
              <a:gd name="adj1" fmla="val 50000"/>
              <a:gd name="adj2" fmla="val 50000"/>
            </a:avLst>
          </a:prstGeom>
          <a:solidFill>
            <a:schemeClr val="accent4">
              <a:lumMod val="60000"/>
              <a:lumOff val="40000"/>
            </a:schemeClr>
          </a:solidFill>
          <a:ln>
            <a:noFill/>
          </a:ln>
          <a:effectLst/>
        </p:spPr>
        <p:txBody>
          <a:bodyPr wrap="none" anchor="ctr"/>
          <a:lstStyle/>
          <a:p>
            <a:endParaRPr lang="zh-CN" altLang="en-US" sz="2400" b="1">
              <a:latin typeface="楷体" panose="02010609060101010101" charset="-122"/>
              <a:ea typeface="楷体" panose="02010609060101010101" charset="-122"/>
            </a:endParaRPr>
          </a:p>
        </p:txBody>
      </p:sp>
      <p:grpSp>
        <p:nvGrpSpPr>
          <p:cNvPr id="39957" name="Group 21"/>
          <p:cNvGrpSpPr/>
          <p:nvPr/>
        </p:nvGrpSpPr>
        <p:grpSpPr bwMode="auto">
          <a:xfrm>
            <a:off x="4364619" y="3058160"/>
            <a:ext cx="3657600" cy="1934766"/>
            <a:chOff x="1539" y="2304"/>
            <a:chExt cx="3072" cy="1625"/>
          </a:xfrm>
        </p:grpSpPr>
        <p:sp>
          <p:nvSpPr>
            <p:cNvPr id="39958" name="Line 22"/>
            <p:cNvSpPr>
              <a:spLocks noChangeShapeType="1"/>
            </p:cNvSpPr>
            <p:nvPr/>
          </p:nvSpPr>
          <p:spPr bwMode="auto">
            <a:xfrm>
              <a:off x="1539" y="2304"/>
              <a:ext cx="0" cy="1484"/>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p>
          </p:txBody>
        </p:sp>
        <p:sp>
          <p:nvSpPr>
            <p:cNvPr id="39959" name="Line 23"/>
            <p:cNvSpPr>
              <a:spLocks noChangeShapeType="1"/>
            </p:cNvSpPr>
            <p:nvPr/>
          </p:nvSpPr>
          <p:spPr bwMode="auto">
            <a:xfrm flipV="1">
              <a:off x="1539" y="3721"/>
              <a:ext cx="3072" cy="3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p>
          </p:txBody>
        </p:sp>
        <p:sp>
          <p:nvSpPr>
            <p:cNvPr id="39960" name="Line 24"/>
            <p:cNvSpPr>
              <a:spLocks noChangeShapeType="1"/>
            </p:cNvSpPr>
            <p:nvPr/>
          </p:nvSpPr>
          <p:spPr bwMode="auto">
            <a:xfrm flipV="1">
              <a:off x="4611" y="2304"/>
              <a:ext cx="0" cy="1417"/>
            </a:xfrm>
            <a:prstGeom prst="line">
              <a:avLst/>
            </a:prstGeom>
            <a:noFill/>
            <a:ln w="5715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p>
          </p:txBody>
        </p:sp>
        <p:sp>
          <p:nvSpPr>
            <p:cNvPr id="39961" name="Text Box 25"/>
            <p:cNvSpPr txBox="1">
              <a:spLocks noChangeArrowheads="1"/>
            </p:cNvSpPr>
            <p:nvPr/>
          </p:nvSpPr>
          <p:spPr bwMode="auto">
            <a:xfrm>
              <a:off x="2577" y="3542"/>
              <a:ext cx="1082" cy="387"/>
            </a:xfrm>
            <a:prstGeom prst="rect">
              <a:avLst/>
            </a:prstGeom>
            <a:solidFill>
              <a:srgbClr val="FF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2400" b="1" dirty="0">
                  <a:latin typeface="宋体" panose="02010600030101010101" pitchFamily="2" charset="-122"/>
                  <a:ea typeface="宋体" panose="02010600030101010101" pitchFamily="2" charset="-122"/>
                  <a:cs typeface="楷体" panose="02010609060101010101" charset="-122"/>
                </a:rPr>
                <a:t>转  化</a:t>
              </a:r>
            </a:p>
          </p:txBody>
        </p:sp>
      </p:grpSp>
      <p:sp>
        <p:nvSpPr>
          <p:cNvPr id="39962" name="Text Box 26"/>
          <p:cNvSpPr txBox="1">
            <a:spLocks noChangeArrowheads="1"/>
          </p:cNvSpPr>
          <p:nvPr/>
        </p:nvSpPr>
        <p:spPr bwMode="auto">
          <a:xfrm>
            <a:off x="2843478" y="1354773"/>
            <a:ext cx="250581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b="1" dirty="0">
                <a:solidFill>
                  <a:srgbClr val="0000FF"/>
                </a:solidFill>
                <a:latin typeface="黑体" panose="02010609060101010101" pitchFamily="49" charset="-122"/>
                <a:ea typeface="黑体" panose="02010609060101010101" pitchFamily="49" charset="-122"/>
                <a:cs typeface="楷体" panose="02010609060101010101" charset="-122"/>
              </a:rPr>
              <a:t>（</a:t>
            </a:r>
            <a:r>
              <a:rPr lang="en-US" altLang="zh-CN" sz="2400" b="1" dirty="0">
                <a:solidFill>
                  <a:srgbClr val="0000FF"/>
                </a:solidFill>
                <a:latin typeface="黑体" panose="02010609060101010101" pitchFamily="49" charset="-122"/>
                <a:ea typeface="黑体" panose="02010609060101010101" pitchFamily="49" charset="-122"/>
                <a:cs typeface="楷体" panose="02010609060101010101" charset="-122"/>
              </a:rPr>
              <a:t>1</a:t>
            </a:r>
            <a:r>
              <a:rPr lang="zh-CN" altLang="en-US" sz="2400" b="1" dirty="0">
                <a:solidFill>
                  <a:srgbClr val="0000FF"/>
                </a:solidFill>
                <a:latin typeface="黑体" panose="02010609060101010101" pitchFamily="49" charset="-122"/>
                <a:ea typeface="黑体" panose="02010609060101010101" pitchFamily="49" charset="-122"/>
                <a:cs typeface="楷体" panose="02010609060101010101" charset="-122"/>
              </a:rPr>
              <a:t>）皮球下落：</a:t>
            </a:r>
          </a:p>
        </p:txBody>
      </p:sp>
      <p:sp>
        <p:nvSpPr>
          <p:cNvPr id="39963" name="Line 27"/>
          <p:cNvSpPr>
            <a:spLocks noChangeShapeType="1"/>
          </p:cNvSpPr>
          <p:nvPr/>
        </p:nvSpPr>
        <p:spPr bwMode="auto">
          <a:xfrm>
            <a:off x="4637353" y="4437063"/>
            <a:ext cx="2857500" cy="0"/>
          </a:xfrm>
          <a:prstGeom prst="line">
            <a:avLst/>
          </a:prstGeom>
          <a:noFill/>
          <a:ln w="9525">
            <a:solidFill>
              <a:srgbClr val="993300"/>
            </a:solidFill>
            <a:round/>
          </a:ln>
          <a:effectLst/>
          <a:scene3d>
            <a:camera prst="legacyObliqueTopRight"/>
            <a:lightRig rig="legacyFlat3" dir="b"/>
          </a:scene3d>
          <a:sp3d extrusionH="430200" prstMaterial="legacyMatte">
            <a:bevelT w="13500" h="13500" prst="angle"/>
            <a:bevelB w="13500" h="13500" prst="angle"/>
            <a:extrusionClr>
              <a:srgbClr val="993300"/>
            </a:extrusionClr>
          </a:sp3d>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flatTx/>
          </a:bodyPr>
          <a:lstStyle/>
          <a:p>
            <a:endParaRPr lang="zh-CN" altLang="en-US" sz="1350"/>
          </a:p>
        </p:txBody>
      </p:sp>
      <p:pic>
        <p:nvPicPr>
          <p:cNvPr id="2" name="图片 1" descr="012b6f5b152e04a801202e6048329b"/>
          <p:cNvPicPr>
            <a:picLocks noChangeAspect="1"/>
          </p:cNvPicPr>
          <p:nvPr/>
        </p:nvPicPr>
        <p:blipFill>
          <a:blip r:embed="rId2"/>
          <a:stretch>
            <a:fillRect/>
          </a:stretch>
        </p:blipFill>
        <p:spPr>
          <a:xfrm>
            <a:off x="418413" y="2032635"/>
            <a:ext cx="3073400" cy="2305050"/>
          </a:xfrm>
          <a:prstGeom prst="rect">
            <a:avLst/>
          </a:prstGeom>
        </p:spPr>
      </p:pic>
      <p:grpSp>
        <p:nvGrpSpPr>
          <p:cNvPr id="29" name="组合 28"/>
          <p:cNvGrpSpPr/>
          <p:nvPr/>
        </p:nvGrpSpPr>
        <p:grpSpPr>
          <a:xfrm>
            <a:off x="1719742" y="527046"/>
            <a:ext cx="6273637" cy="495548"/>
            <a:chOff x="2506980" y="579256"/>
            <a:chExt cx="3958508" cy="495548"/>
          </a:xfrm>
        </p:grpSpPr>
        <p:pic>
          <p:nvPicPr>
            <p:cNvPr id="30"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735"/>
            <a:stretch>
              <a:fillRect/>
            </a:stretch>
          </p:blipFill>
          <p:spPr bwMode="auto">
            <a:xfrm>
              <a:off x="2506980" y="593791"/>
              <a:ext cx="3958508" cy="481013"/>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矩形 30"/>
            <p:cNvSpPr/>
            <p:nvPr/>
          </p:nvSpPr>
          <p:spPr>
            <a:xfrm>
              <a:off x="2593872" y="579256"/>
              <a:ext cx="3871616" cy="460375"/>
            </a:xfrm>
            <a:prstGeom prst="rect">
              <a:avLst/>
            </a:prstGeom>
          </p:spPr>
          <p:txBody>
            <a:bodyPr wrap="square">
              <a:spAutoFit/>
            </a:bodyPr>
            <a:lstStyle/>
            <a:p>
              <a:pPr algn="ctr"/>
              <a:r>
                <a:rPr lang="zh-CN" altLang="en-US" sz="2400" b="1" dirty="0">
                  <a:solidFill>
                    <a:prstClr val="black"/>
                  </a:solidFill>
                  <a:latin typeface="黑体" panose="02010609060101010101" pitchFamily="49" charset="-122"/>
                  <a:ea typeface="黑体" panose="02010609060101010101" pitchFamily="49" charset="-122"/>
                  <a:cs typeface="Times New Roman" panose="02020603050405020304" charset="0"/>
                </a:rPr>
                <a:t>皮球在下落过程中的动能与势能的转化</a:t>
              </a:r>
            </a:p>
          </p:txBody>
        </p:sp>
      </p:grpSp>
    </p:spTree>
  </p:cSld>
  <p:clrMapOvr>
    <a:masterClrMapping/>
  </p:clrMapOvr>
  <p:transition>
    <p:cover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9962"/>
                                        </p:tgtEl>
                                        <p:attrNameLst>
                                          <p:attrName>style.visibility</p:attrName>
                                        </p:attrNameLst>
                                      </p:cBhvr>
                                      <p:to>
                                        <p:strVal val="visible"/>
                                      </p:to>
                                    </p:set>
                                    <p:animEffect transition="in" filter="fade">
                                      <p:cBhvr>
                                        <p:cTn id="7" dur="1000"/>
                                        <p:tgtEl>
                                          <p:spTgt spid="39962"/>
                                        </p:tgtEl>
                                      </p:cBhvr>
                                    </p:animEffect>
                                    <p:anim calcmode="lin" valueType="num">
                                      <p:cBhvr>
                                        <p:cTn id="8" dur="1000" fill="hold"/>
                                        <p:tgtEl>
                                          <p:spTgt spid="39962"/>
                                        </p:tgtEl>
                                        <p:attrNameLst>
                                          <p:attrName>ppt_x</p:attrName>
                                        </p:attrNameLst>
                                      </p:cBhvr>
                                      <p:tavLst>
                                        <p:tav tm="0">
                                          <p:val>
                                            <p:strVal val="#ppt_x"/>
                                          </p:val>
                                        </p:tav>
                                        <p:tav tm="100000">
                                          <p:val>
                                            <p:strVal val="#ppt_x"/>
                                          </p:val>
                                        </p:tav>
                                      </p:tavLst>
                                    </p:anim>
                                    <p:anim calcmode="lin" valueType="num">
                                      <p:cBhvr>
                                        <p:cTn id="9" dur="1000" fill="hold"/>
                                        <p:tgtEl>
                                          <p:spTgt spid="3996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9939"/>
                                        </p:tgtEl>
                                        <p:attrNameLst>
                                          <p:attrName>style.visibility</p:attrName>
                                        </p:attrNameLst>
                                      </p:cBhvr>
                                      <p:to>
                                        <p:strVal val="visible"/>
                                      </p:to>
                                    </p:set>
                                  </p:childTnLst>
                                </p:cTn>
                              </p:par>
                            </p:childTnLst>
                          </p:cTn>
                        </p:par>
                        <p:par>
                          <p:cTn id="14" fill="hold">
                            <p:stCondLst>
                              <p:cond delay="0"/>
                            </p:stCondLst>
                            <p:childTnLst>
                              <p:par>
                                <p:cTn id="15" presetID="42" presetClass="path" presetSubtype="0" accel="50000" decel="50000" fill="hold" nodeType="afterEffect">
                                  <p:stCondLst>
                                    <p:cond delay="0"/>
                                  </p:stCondLst>
                                  <p:childTnLst>
                                    <p:animMotion origin="layout" path="M 0.000000 -0.000123 L 0.000278 0.417232 " pathEditMode="relative" rAng="0" ptsTypes="">
                                      <p:cBhvr>
                                        <p:cTn id="16" dur="1000" fill="hold"/>
                                        <p:tgtEl>
                                          <p:spTgt spid="39939"/>
                                        </p:tgtEl>
                                        <p:attrNameLst>
                                          <p:attrName>ppt_x</p:attrName>
                                          <p:attrName>ppt_y</p:attrName>
                                        </p:attrNameLst>
                                      </p:cBhvr>
                                      <p:rCtr x="-200" y="20900"/>
                                    </p:animMotion>
                                  </p:childTnLst>
                                </p:cTn>
                              </p:par>
                            </p:childTnLst>
                          </p:cTn>
                        </p:par>
                      </p:childTnLst>
                    </p:cTn>
                  </p:par>
                  <p:par>
                    <p:cTn id="17" fill="hold">
                      <p:stCondLst>
                        <p:cond delay="indefinite"/>
                      </p:stCondLst>
                      <p:childTnLst>
                        <p:par>
                          <p:cTn id="18" fill="hold">
                            <p:stCondLst>
                              <p:cond delay="0"/>
                            </p:stCondLst>
                            <p:childTnLst>
                              <p:par>
                                <p:cTn id="19" presetID="51" presetClass="entr" presetSubtype="0" fill="hold" grpId="0" nodeType="clickEffect">
                                  <p:stCondLst>
                                    <p:cond delay="0"/>
                                  </p:stCondLst>
                                  <p:childTnLst>
                                    <p:set>
                                      <p:cBhvr>
                                        <p:cTn id="20" dur="1" fill="hold">
                                          <p:stCondLst>
                                            <p:cond delay="0"/>
                                          </p:stCondLst>
                                        </p:cTn>
                                        <p:tgtEl>
                                          <p:spTgt spid="39951"/>
                                        </p:tgtEl>
                                        <p:attrNameLst>
                                          <p:attrName>style.visibility</p:attrName>
                                        </p:attrNameLst>
                                      </p:cBhvr>
                                      <p:to>
                                        <p:strVal val="visible"/>
                                      </p:to>
                                    </p:set>
                                    <p:animEffect transition="in" filter="fade">
                                      <p:cBhvr>
                                        <p:cTn id="21" dur="192" decel="100000"/>
                                        <p:tgtEl>
                                          <p:spTgt spid="39951"/>
                                        </p:tgtEl>
                                      </p:cBhvr>
                                    </p:animEffect>
                                    <p:animScale>
                                      <p:cBhvr>
                                        <p:cTn id="22" dur="192" decel="100000"/>
                                        <p:tgtEl>
                                          <p:spTgt spid="39951"/>
                                        </p:tgtEl>
                                      </p:cBhvr>
                                      <p:from x="10000" y="10000"/>
                                      <p:to x="200000" y="450000"/>
                                    </p:animScale>
                                    <p:animScale>
                                      <p:cBhvr>
                                        <p:cTn id="23" dur="308" accel="100000" fill="hold">
                                          <p:stCondLst>
                                            <p:cond delay="192"/>
                                          </p:stCondLst>
                                        </p:cTn>
                                        <p:tgtEl>
                                          <p:spTgt spid="39951"/>
                                        </p:tgtEl>
                                      </p:cBhvr>
                                      <p:from x="200000" y="450000"/>
                                      <p:to x="100000" y="100000"/>
                                    </p:animScale>
                                    <p:set>
                                      <p:cBhvr>
                                        <p:cTn id="24" dur="192" fill="hold"/>
                                        <p:tgtEl>
                                          <p:spTgt spid="39951"/>
                                        </p:tgtEl>
                                        <p:attrNameLst>
                                          <p:attrName>ppt_x</p:attrName>
                                        </p:attrNameLst>
                                      </p:cBhvr>
                                      <p:to>
                                        <p:strVal val="(0.5)"/>
                                      </p:to>
                                    </p:set>
                                    <p:anim from="(0.5)" to="(#ppt_x)" calcmode="lin" valueType="num">
                                      <p:cBhvr>
                                        <p:cTn id="25" dur="308" accel="100000" fill="hold">
                                          <p:stCondLst>
                                            <p:cond delay="192"/>
                                          </p:stCondLst>
                                        </p:cTn>
                                        <p:tgtEl>
                                          <p:spTgt spid="39951"/>
                                        </p:tgtEl>
                                        <p:attrNameLst>
                                          <p:attrName>ppt_x</p:attrName>
                                        </p:attrNameLst>
                                      </p:cBhvr>
                                    </p:anim>
                                    <p:set>
                                      <p:cBhvr>
                                        <p:cTn id="26" dur="192" fill="hold"/>
                                        <p:tgtEl>
                                          <p:spTgt spid="39951"/>
                                        </p:tgtEl>
                                        <p:attrNameLst>
                                          <p:attrName>ppt_y</p:attrName>
                                        </p:attrNameLst>
                                      </p:cBhvr>
                                      <p:to>
                                        <p:strVal val="(#ppt_y+0.4)"/>
                                      </p:to>
                                    </p:set>
                                    <p:anim from="(#ppt_y+0.4)" to="(#ppt_y)" calcmode="lin" valueType="num">
                                      <p:cBhvr>
                                        <p:cTn id="27" dur="308" accel="100000" fill="hold">
                                          <p:stCondLst>
                                            <p:cond delay="192"/>
                                          </p:stCondLst>
                                        </p:cTn>
                                        <p:tgtEl>
                                          <p:spTgt spid="39951"/>
                                        </p:tgtEl>
                                        <p:attrNameLst>
                                          <p:attrName>ppt_y</p:attrName>
                                        </p:attrNameLst>
                                      </p:cBhvr>
                                    </p:anim>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9955"/>
                                        </p:tgtEl>
                                        <p:attrNameLst>
                                          <p:attrName>style.visibility</p:attrName>
                                        </p:attrNameLst>
                                      </p:cBhvr>
                                      <p:to>
                                        <p:strVal val="visible"/>
                                      </p:to>
                                    </p:set>
                                    <p:animEffect transition="in" filter="wipe(down)">
                                      <p:cBhvr>
                                        <p:cTn id="32" dur="500"/>
                                        <p:tgtEl>
                                          <p:spTgt spid="39955"/>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39953"/>
                                        </p:tgtEl>
                                        <p:attrNameLst>
                                          <p:attrName>style.visibility</p:attrName>
                                        </p:attrNameLst>
                                      </p:cBhvr>
                                      <p:to>
                                        <p:strVal val="visible"/>
                                      </p:to>
                                    </p:set>
                                    <p:animEffect transition="in" filter="wipe(down)">
                                      <p:cBhvr>
                                        <p:cTn id="35" dur="500"/>
                                        <p:tgtEl>
                                          <p:spTgt spid="39953"/>
                                        </p:tgtEl>
                                      </p:cBhvr>
                                    </p:animEffect>
                                  </p:childTnLst>
                                </p:cTn>
                              </p:par>
                            </p:childTnLst>
                          </p:cTn>
                        </p:par>
                      </p:childTnLst>
                    </p:cTn>
                  </p:par>
                  <p:par>
                    <p:cTn id="36" fill="hold">
                      <p:stCondLst>
                        <p:cond delay="indefinite"/>
                      </p:stCondLst>
                      <p:childTnLst>
                        <p:par>
                          <p:cTn id="37" fill="hold">
                            <p:stCondLst>
                              <p:cond delay="0"/>
                            </p:stCondLst>
                            <p:childTnLst>
                              <p:par>
                                <p:cTn id="38" presetID="17" presetClass="entr" presetSubtype="10" fill="hold" grpId="0" nodeType="clickEffect">
                                  <p:stCondLst>
                                    <p:cond delay="0"/>
                                  </p:stCondLst>
                                  <p:childTnLst>
                                    <p:set>
                                      <p:cBhvr>
                                        <p:cTn id="39" dur="1" fill="hold">
                                          <p:stCondLst>
                                            <p:cond delay="0"/>
                                          </p:stCondLst>
                                        </p:cTn>
                                        <p:tgtEl>
                                          <p:spTgt spid="39952"/>
                                        </p:tgtEl>
                                        <p:attrNameLst>
                                          <p:attrName>style.visibility</p:attrName>
                                        </p:attrNameLst>
                                      </p:cBhvr>
                                      <p:to>
                                        <p:strVal val="visible"/>
                                      </p:to>
                                    </p:set>
                                    <p:anim calcmode="lin" valueType="num">
                                      <p:cBhvr>
                                        <p:cTn id="40" dur="500" fill="hold"/>
                                        <p:tgtEl>
                                          <p:spTgt spid="39952"/>
                                        </p:tgtEl>
                                        <p:attrNameLst>
                                          <p:attrName>ppt_w</p:attrName>
                                        </p:attrNameLst>
                                      </p:cBhvr>
                                      <p:tavLst>
                                        <p:tav tm="0">
                                          <p:val>
                                            <p:fltVal val="0"/>
                                          </p:val>
                                        </p:tav>
                                        <p:tav tm="100000">
                                          <p:val>
                                            <p:strVal val="#ppt_w"/>
                                          </p:val>
                                        </p:tav>
                                      </p:tavLst>
                                    </p:anim>
                                    <p:anim calcmode="lin" valueType="num">
                                      <p:cBhvr>
                                        <p:cTn id="41" dur="500" fill="hold"/>
                                        <p:tgtEl>
                                          <p:spTgt spid="39952"/>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39956"/>
                                        </p:tgtEl>
                                        <p:attrNameLst>
                                          <p:attrName>style.visibility</p:attrName>
                                        </p:attrNameLst>
                                      </p:cBhvr>
                                      <p:to>
                                        <p:strVal val="visible"/>
                                      </p:to>
                                    </p:set>
                                    <p:animEffect transition="in" filter="wipe(down)">
                                      <p:cBhvr>
                                        <p:cTn id="46" dur="500"/>
                                        <p:tgtEl>
                                          <p:spTgt spid="39956"/>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39954"/>
                                        </p:tgtEl>
                                        <p:attrNameLst>
                                          <p:attrName>style.visibility</p:attrName>
                                        </p:attrNameLst>
                                      </p:cBhvr>
                                      <p:to>
                                        <p:strVal val="visible"/>
                                      </p:to>
                                    </p:set>
                                    <p:animEffect transition="in" filter="wipe(down)">
                                      <p:cBhvr>
                                        <p:cTn id="49" dur="500"/>
                                        <p:tgtEl>
                                          <p:spTgt spid="39954"/>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39957"/>
                                        </p:tgtEl>
                                        <p:attrNameLst>
                                          <p:attrName>style.visibility</p:attrName>
                                        </p:attrNameLst>
                                      </p:cBhvr>
                                      <p:to>
                                        <p:strVal val="visible"/>
                                      </p:to>
                                    </p:set>
                                    <p:animEffect transition="in" filter="wipe(left)">
                                      <p:cBhvr>
                                        <p:cTn id="54" dur="1000"/>
                                        <p:tgtEl>
                                          <p:spTgt spid="399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51" grpId="0" bldLvl="0" animBg="1"/>
      <p:bldP spid="39952" grpId="0" bldLvl="0" animBg="1"/>
      <p:bldP spid="39953" grpId="0" bldLvl="0" animBg="1"/>
      <p:bldP spid="39954" grpId="0" bldLvl="0" animBg="1"/>
      <p:bldP spid="39955" grpId="0" bldLvl="0" animBg="1"/>
      <p:bldP spid="39956" grpId="0" bldLvl="0" animBg="1"/>
      <p:bldP spid="39962" grpId="0" bldLvl="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i"/>
  <p:tag name="KSO_WM_UNIT_INDEX" val="1_1_1"/>
  <p:tag name="KSO_WM_UNIT_ID" val="diagram20187637_2*n_h_i*1_1_1"/>
  <p:tag name="KSO_WM_TEMPLATE_CATEGORY" val="diagram"/>
  <p:tag name="KSO_WM_TEMPLATE_INDEX" val="2018763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54"/>
  <p:tag name="KSO_WM_UNIT_HIGHLIGHT" val="0"/>
  <p:tag name="KSO_WM_UNIT_COMPATIBLE" val="0"/>
  <p:tag name="KSO_WM_DIAGRAM_GROUP_CODE" val="n1-1"/>
  <p:tag name="KSO_WM_UNIT_TYPE" val="n_h_a"/>
  <p:tag name="KSO_WM_UNIT_INDEX" val="1_1_1"/>
  <p:tag name="KSO_WM_UNIT_ID" val="diagram20187637_2*n_h_a*1_1_1"/>
  <p:tag name="KSO_WM_TEMPLATE_CATEGORY" val="diagram"/>
  <p:tag name="KSO_WM_TEMPLATE_INDEX" val="20187637"/>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1_1"/>
  <p:tag name="KSO_WM_UNIT_ID" val="diagram20187637_2*n_h_h_i*1_2_1_1"/>
  <p:tag name="KSO_WM_TEMPLATE_CATEGORY" val="diagram"/>
  <p:tag name="KSO_WM_TEMPLATE_INDEX" val="20187637"/>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2_1"/>
  <p:tag name="KSO_WM_UNIT_ID" val="diagram20187637_2*n_h_h_i*1_2_2_1"/>
  <p:tag name="KSO_WM_TEMPLATE_CATEGORY" val="diagram"/>
  <p:tag name="KSO_WM_TEMPLATE_INDEX" val="20187637"/>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6"/>
  <p:tag name="KSO_WM_UNIT_HIGHLIGHT" val="0"/>
  <p:tag name="KSO_WM_UNIT_COMPATIBLE" val="0"/>
  <p:tag name="KSO_WM_DIAGRAM_GROUP_CODE" val="n1-1"/>
  <p:tag name="KSO_WM_UNIT_TYPE" val="n_h_h_a"/>
  <p:tag name="KSO_WM_UNIT_INDEX" val="1_2_1_1"/>
  <p:tag name="KSO_WM_UNIT_ID" val="diagram20187637_2*n_h_h_a*1_2_1_1"/>
  <p:tag name="KSO_WM_TEMPLATE_CATEGORY" val="diagram"/>
  <p:tag name="KSO_WM_TEMPLATE_INDEX" val="20187637"/>
  <p:tag name="KSO_WM_UNIT_LAYERLEVEL" val="1_1_1_1"/>
  <p:tag name="KSO_WM_TAG_VERSION" val="1.0"/>
  <p:tag name="KSO_WM_BEAUTIFY_FLAG" val="#wm#"/>
  <p:tag name="KSO_WM_UNIT_PRESET_TEXT" val="添加标题"/>
  <p:tag name="KSO_WM_UNIT_TEXT_FILL_FORE_SCHEMECOLOR_INDEX" val="6"/>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VALUE" val="38"/>
  <p:tag name="KSO_WM_UNIT_HIGHLIGHT" val="0"/>
  <p:tag name="KSO_WM_UNIT_COMPATIBLE" val="0"/>
  <p:tag name="KSO_WM_DIAGRAM_GROUP_CODE" val="n1-1"/>
  <p:tag name="KSO_WM_UNIT_TYPE" val="n_h_h_f"/>
  <p:tag name="KSO_WM_UNIT_INDEX" val="1_2_1_1"/>
  <p:tag name="KSO_WM_UNIT_ID" val="diagram20187637_2*n_h_h_f*1_2_1_1"/>
  <p:tag name="KSO_WM_TEMPLATE_CATEGORY" val="diagram"/>
  <p:tag name="KSO_WM_TEMPLATE_INDEX" val="20187637"/>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6"/>
  <p:tag name="KSO_WM_UNIT_HIGHLIGHT" val="0"/>
  <p:tag name="KSO_WM_UNIT_COMPATIBLE" val="0"/>
  <p:tag name="KSO_WM_DIAGRAM_GROUP_CODE" val="n1-1"/>
  <p:tag name="KSO_WM_UNIT_TYPE" val="n_h_h_a"/>
  <p:tag name="KSO_WM_UNIT_INDEX" val="1_2_2_1"/>
  <p:tag name="KSO_WM_UNIT_ID" val="diagram20187637_2*n_h_h_a*1_2_2_1"/>
  <p:tag name="KSO_WM_TEMPLATE_CATEGORY" val="diagram"/>
  <p:tag name="KSO_WM_TEMPLATE_INDEX" val="20187637"/>
  <p:tag name="KSO_WM_UNIT_LAYERLEVEL" val="1_1_1_1"/>
  <p:tag name="KSO_WM_TAG_VERSION" val="1.0"/>
  <p:tag name="KSO_WM_BEAUTIFY_FLAG" val="#wm#"/>
  <p:tag name="KSO_WM_UNIT_PRESET_TEXT" val="添加标题"/>
  <p:tag name="KSO_WM_UNIT_TEXT_FILL_FORE_SCHEMECOLOR_INDEX" val="7"/>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VALUE" val="38"/>
  <p:tag name="KSO_WM_UNIT_HIGHLIGHT" val="0"/>
  <p:tag name="KSO_WM_UNIT_COMPATIBLE" val="0"/>
  <p:tag name="KSO_WM_DIAGRAM_GROUP_CODE" val="n1-1"/>
  <p:tag name="KSO_WM_UNIT_TYPE" val="n_h_h_f"/>
  <p:tag name="KSO_WM_UNIT_INDEX" val="1_2_2_1"/>
  <p:tag name="KSO_WM_UNIT_ID" val="diagram20187637_2*n_h_h_f*1_2_2_1"/>
  <p:tag name="KSO_WM_TEMPLATE_CATEGORY" val="diagram"/>
  <p:tag name="KSO_WM_TEMPLATE_INDEX" val="20187637"/>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4.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5.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6.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7.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KSO_WM_SLIDE_MODEL_TYPE" val="cover"/>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 name="KSO_WM_UNIT_TYPE" val="a"/>
  <p:tag name="KSO_WM_UNIT_INDEX" val="1"/>
  <p:tag name="KSO_WM_UNIT_ID" val="custom20184553_1*a*1"/>
  <p:tag name="KSO_WM_UNIT_LAYERLEVEL" val="1"/>
  <p:tag name="KSO_WM_UNIT_VALUE" val="10"/>
  <p:tag name="KSO_WM_UNIT_ISCONTENTSTITLE" val="0"/>
  <p:tag name="KSO_WM_UNIT_HIGHLIGHT" val="0"/>
  <p:tag name="KSO_WM_UNIT_COMPATIBLE" val="0"/>
  <p:tag name="KSO_WM_UNIT_CLEAR" val="0"/>
  <p:tag name="KSO_WM_BEAUTIFY_FLAG" val="#wm#"/>
  <p:tag name="KSO_WM_UNIT_PRESET_TEXT" val="空白演示"/>
</p:tagLst>
</file>

<file path=ppt/tags/tag9.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七彩课堂》课件模板（新）">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七彩课堂》课件模板（新）">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1770</Words>
  <Application>Microsoft Office PowerPoint</Application>
  <PresentationFormat>全屏显示(16:9)</PresentationFormat>
  <Paragraphs>140</Paragraphs>
  <Slides>26</Slides>
  <Notes>5</Notes>
  <HiddenSlides>0</HiddenSlides>
  <MMClips>0</MMClips>
  <ScaleCrop>false</ScaleCrop>
  <HeadingPairs>
    <vt:vector size="4" baseType="variant">
      <vt:variant>
        <vt:lpstr>主题</vt:lpstr>
      </vt:variant>
      <vt:variant>
        <vt:i4>3</vt:i4>
      </vt:variant>
      <vt:variant>
        <vt:lpstr>幻灯片标题</vt:lpstr>
      </vt:variant>
      <vt:variant>
        <vt:i4>26</vt:i4>
      </vt:variant>
    </vt:vector>
  </HeadingPairs>
  <TitlesOfParts>
    <vt:vector size="29" baseType="lpstr">
      <vt:lpstr>《七彩课堂》课件模板（新）</vt:lpstr>
      <vt:lpstr>1_《七彩课堂》课件模板（新）</vt:lpstr>
      <vt:lpstr>自定义设计方案</vt:lpstr>
      <vt:lpstr> 第十一章  功和机械能  第4节  机械能及其转化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49</cp:revision>
  <dcterms:created xsi:type="dcterms:W3CDTF">2018-03-01T02:03:00Z</dcterms:created>
  <dcterms:modified xsi:type="dcterms:W3CDTF">2019-11-11T06:42:44Z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2052-11.1.0.8976</vt:lpwstr>
  </property>
  <property fmtid="{D5CDD505-2E9C-101B-9397-08002B2CF9AE}" pid="3" name="KSORubyTemplateID">
    <vt:lpwstr>13</vt:lpwstr>
  </property>
</Properties>
</file>